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427" r:id="rId5"/>
    <p:sldId id="439" r:id="rId6"/>
    <p:sldId id="441" r:id="rId7"/>
    <p:sldId id="442" r:id="rId8"/>
    <p:sldId id="445" r:id="rId9"/>
    <p:sldId id="443" r:id="rId10"/>
    <p:sldId id="446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DCF8"/>
    <a:srgbClr val="0449FF"/>
    <a:srgbClr val="0FFFFF"/>
    <a:srgbClr val="4472C4"/>
    <a:srgbClr val="2C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72ED0-010C-B53A-19E2-349FA55C1010}" v="2" dt="2025-05-26T11:58:24.839"/>
    <p1510:client id="{3AFAF988-9BC2-4AB9-818A-2DBD4FC3478E}" v="20" dt="2025-05-26T11:58:46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961" autoAdjust="0"/>
  </p:normalViewPr>
  <p:slideViewPr>
    <p:cSldViewPr snapToGrid="0">
      <p:cViewPr varScale="1">
        <p:scale>
          <a:sx n="67" d="100"/>
          <a:sy n="67" d="100"/>
        </p:scale>
        <p:origin x="1267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nna Sławek" userId="S::joanna.slawek@uj.edu.pl::46f88e84-aa07-44b7-96c4-b4c26cad7980" providerId="AD" clId="Web-{06072ED0-010C-B53A-19E2-349FA55C1010}"/>
    <pc:docChg chg="modSld">
      <pc:chgData name="Joanna Sławek" userId="S::joanna.slawek@uj.edu.pl::46f88e84-aa07-44b7-96c4-b4c26cad7980" providerId="AD" clId="Web-{06072ED0-010C-B53A-19E2-349FA55C1010}" dt="2025-05-26T11:58:23.449" v="0" actId="20577"/>
      <pc:docMkLst>
        <pc:docMk/>
      </pc:docMkLst>
      <pc:sldChg chg="modSp">
        <pc:chgData name="Joanna Sławek" userId="S::joanna.slawek@uj.edu.pl::46f88e84-aa07-44b7-96c4-b4c26cad7980" providerId="AD" clId="Web-{06072ED0-010C-B53A-19E2-349FA55C1010}" dt="2025-05-26T11:58:23.449" v="0" actId="20577"/>
        <pc:sldMkLst>
          <pc:docMk/>
          <pc:sldMk cId="3420590057" sldId="427"/>
        </pc:sldMkLst>
        <pc:spChg chg="mod">
          <ac:chgData name="Joanna Sławek" userId="S::joanna.slawek@uj.edu.pl::46f88e84-aa07-44b7-96c4-b4c26cad7980" providerId="AD" clId="Web-{06072ED0-010C-B53A-19E2-349FA55C1010}" dt="2025-05-26T11:58:23.449" v="0" actId="20577"/>
          <ac:spMkLst>
            <pc:docMk/>
            <pc:sldMk cId="3420590057" sldId="427"/>
            <ac:spMk id="6" creationId="{427C7232-C915-8CC1-9442-8403FA44CD7A}"/>
          </ac:spMkLst>
        </pc:spChg>
      </pc:sldChg>
    </pc:docChg>
  </pc:docChgLst>
  <pc:docChgLst>
    <pc:chgData name="Joanna Sławek" userId="46f88e84-aa07-44b7-96c4-b4c26cad7980" providerId="ADAL" clId="{3AFAF988-9BC2-4AB9-818A-2DBD4FC3478E}"/>
    <pc:docChg chg="undo redo custSel modSld">
      <pc:chgData name="Joanna Sławek" userId="46f88e84-aa07-44b7-96c4-b4c26cad7980" providerId="ADAL" clId="{3AFAF988-9BC2-4AB9-818A-2DBD4FC3478E}" dt="2025-05-26T11:58:46.363" v="121" actId="20577"/>
      <pc:docMkLst>
        <pc:docMk/>
      </pc:docMkLst>
      <pc:sldChg chg="modSp mod">
        <pc:chgData name="Joanna Sławek" userId="46f88e84-aa07-44b7-96c4-b4c26cad7980" providerId="ADAL" clId="{3AFAF988-9BC2-4AB9-818A-2DBD4FC3478E}" dt="2025-05-26T11:58:46.363" v="121" actId="20577"/>
        <pc:sldMkLst>
          <pc:docMk/>
          <pc:sldMk cId="3420590057" sldId="427"/>
        </pc:sldMkLst>
        <pc:spChg chg="mod">
          <ac:chgData name="Joanna Sławek" userId="46f88e84-aa07-44b7-96c4-b4c26cad7980" providerId="ADAL" clId="{3AFAF988-9BC2-4AB9-818A-2DBD4FC3478E}" dt="2025-05-26T11:58:46.363" v="121" actId="20577"/>
          <ac:spMkLst>
            <pc:docMk/>
            <pc:sldMk cId="3420590057" sldId="427"/>
            <ac:spMk id="6" creationId="{427C7232-C915-8CC1-9442-8403FA44CD7A}"/>
          </ac:spMkLst>
        </pc:spChg>
      </pc:sldChg>
      <pc:sldChg chg="addSp delSp modSp mod">
        <pc:chgData name="Joanna Sławek" userId="46f88e84-aa07-44b7-96c4-b4c26cad7980" providerId="ADAL" clId="{3AFAF988-9BC2-4AB9-818A-2DBD4FC3478E}" dt="2025-05-20T09:33:47.506" v="78" actId="21"/>
        <pc:sldMkLst>
          <pc:docMk/>
          <pc:sldMk cId="2016218772" sldId="438"/>
        </pc:sldMkLst>
        <pc:spChg chg="mod">
          <ac:chgData name="Joanna Sławek" userId="46f88e84-aa07-44b7-96c4-b4c26cad7980" providerId="ADAL" clId="{3AFAF988-9BC2-4AB9-818A-2DBD4FC3478E}" dt="2025-05-20T09:29:24.653" v="7" actId="20577"/>
          <ac:spMkLst>
            <pc:docMk/>
            <pc:sldMk cId="2016218772" sldId="438"/>
            <ac:spMk id="21" creationId="{66ED45A0-0D67-B677-31C3-BF6237136CEB}"/>
          </ac:spMkLst>
        </pc:spChg>
        <pc:spChg chg="mod">
          <ac:chgData name="Joanna Sławek" userId="46f88e84-aa07-44b7-96c4-b4c26cad7980" providerId="ADAL" clId="{3AFAF988-9BC2-4AB9-818A-2DBD4FC3478E}" dt="2025-05-20T09:29:32.280" v="19" actId="20577"/>
          <ac:spMkLst>
            <pc:docMk/>
            <pc:sldMk cId="2016218772" sldId="438"/>
            <ac:spMk id="22" creationId="{14F9D22A-5506-E647-57FE-52853E58E3C4}"/>
          </ac:spMkLst>
        </pc:spChg>
        <pc:spChg chg="mod">
          <ac:chgData name="Joanna Sławek" userId="46f88e84-aa07-44b7-96c4-b4c26cad7980" providerId="ADAL" clId="{3AFAF988-9BC2-4AB9-818A-2DBD4FC3478E}" dt="2025-05-20T09:29:29.147" v="15" actId="20577"/>
          <ac:spMkLst>
            <pc:docMk/>
            <pc:sldMk cId="2016218772" sldId="438"/>
            <ac:spMk id="24" creationId="{5440AF95-E01C-CAF2-FBD9-6A1BBB47343C}"/>
          </ac:spMkLst>
        </pc:spChg>
        <pc:spChg chg="mod">
          <ac:chgData name="Joanna Sławek" userId="46f88e84-aa07-44b7-96c4-b4c26cad7980" providerId="ADAL" clId="{3AFAF988-9BC2-4AB9-818A-2DBD4FC3478E}" dt="2025-05-20T09:29:39.099" v="33" actId="20577"/>
          <ac:spMkLst>
            <pc:docMk/>
            <pc:sldMk cId="2016218772" sldId="438"/>
            <ac:spMk id="25" creationId="{A40C9330-57D0-F6BE-C95B-5A10C33E2C1A}"/>
          </ac:spMkLst>
        </pc:spChg>
        <pc:spChg chg="mod">
          <ac:chgData name="Joanna Sławek" userId="46f88e84-aa07-44b7-96c4-b4c26cad7980" providerId="ADAL" clId="{3AFAF988-9BC2-4AB9-818A-2DBD4FC3478E}" dt="2025-05-20T09:29:43.078" v="36" actId="20577"/>
          <ac:spMkLst>
            <pc:docMk/>
            <pc:sldMk cId="2016218772" sldId="438"/>
            <ac:spMk id="37" creationId="{3A310A9D-FD58-47C5-97CF-A2451DF05861}"/>
          </ac:spMkLst>
        </pc:spChg>
        <pc:spChg chg="mod">
          <ac:chgData name="Joanna Sławek" userId="46f88e84-aa07-44b7-96c4-b4c26cad7980" providerId="ADAL" clId="{3AFAF988-9BC2-4AB9-818A-2DBD4FC3478E}" dt="2025-05-20T09:29:46.438" v="40" actId="20577"/>
          <ac:spMkLst>
            <pc:docMk/>
            <pc:sldMk cId="2016218772" sldId="438"/>
            <ac:spMk id="40" creationId="{4E5C3FE5-FF02-9697-B81D-75923DEC3A9E}"/>
          </ac:spMkLst>
        </pc:spChg>
        <pc:spChg chg="mod">
          <ac:chgData name="Joanna Sławek" userId="46f88e84-aa07-44b7-96c4-b4c26cad7980" providerId="ADAL" clId="{3AFAF988-9BC2-4AB9-818A-2DBD4FC3478E}" dt="2025-05-20T09:30:45.880" v="64" actId="20577"/>
          <ac:spMkLst>
            <pc:docMk/>
            <pc:sldMk cId="2016218772" sldId="438"/>
            <ac:spMk id="41" creationId="{F215D0DF-0EEE-5376-23B0-C9C0CECF5BB0}"/>
          </ac:spMkLst>
        </pc:spChg>
        <pc:picChg chg="add del mod">
          <ac:chgData name="Joanna Sławek" userId="46f88e84-aa07-44b7-96c4-b4c26cad7980" providerId="ADAL" clId="{3AFAF988-9BC2-4AB9-818A-2DBD4FC3478E}" dt="2025-05-20T09:33:47.506" v="78" actId="21"/>
          <ac:picMkLst>
            <pc:docMk/>
            <pc:sldMk cId="2016218772" sldId="438"/>
            <ac:picMk id="2050" creationId="{1BB5660E-5681-A6C3-68CB-5733B19A24F0}"/>
          </ac:picMkLst>
        </pc:picChg>
      </pc:sldChg>
      <pc:sldChg chg="addSp delSp modSp mod">
        <pc:chgData name="Joanna Sławek" userId="46f88e84-aa07-44b7-96c4-b4c26cad7980" providerId="ADAL" clId="{3AFAF988-9BC2-4AB9-818A-2DBD4FC3478E}" dt="2025-05-20T09:34:23.119" v="86" actId="1076"/>
        <pc:sldMkLst>
          <pc:docMk/>
          <pc:sldMk cId="3734252790" sldId="439"/>
        </pc:sldMkLst>
        <pc:picChg chg="del mod">
          <ac:chgData name="Joanna Sławek" userId="46f88e84-aa07-44b7-96c4-b4c26cad7980" providerId="ADAL" clId="{3AFAF988-9BC2-4AB9-818A-2DBD4FC3478E}" dt="2025-05-20T09:32:26.728" v="70" actId="478"/>
          <ac:picMkLst>
            <pc:docMk/>
            <pc:sldMk cId="3734252790" sldId="439"/>
            <ac:picMk id="62" creationId="{FF69B32E-2ED9-BBF7-323D-8BB277715DCA}"/>
          </ac:picMkLst>
        </pc:picChg>
        <pc:picChg chg="add mod">
          <ac:chgData name="Joanna Sławek" userId="46f88e84-aa07-44b7-96c4-b4c26cad7980" providerId="ADAL" clId="{3AFAF988-9BC2-4AB9-818A-2DBD4FC3478E}" dt="2025-05-20T09:33:58.600" v="80" actId="1076"/>
          <ac:picMkLst>
            <pc:docMk/>
            <pc:sldMk cId="3734252790" sldId="439"/>
            <ac:picMk id="1026" creationId="{268035CF-E864-5DC9-BD6C-9BE8B48E7D8E}"/>
          </ac:picMkLst>
        </pc:picChg>
        <pc:picChg chg="add mod">
          <ac:chgData name="Joanna Sławek" userId="46f88e84-aa07-44b7-96c4-b4c26cad7980" providerId="ADAL" clId="{3AFAF988-9BC2-4AB9-818A-2DBD4FC3478E}" dt="2025-05-20T09:34:23.119" v="86" actId="1076"/>
          <ac:picMkLst>
            <pc:docMk/>
            <pc:sldMk cId="3734252790" sldId="439"/>
            <ac:picMk id="2050" creationId="{1BB5660E-5681-A6C3-68CB-5733B19A24F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EE6B26D2-D4EB-4F2A-AF86-86DAAAF2B3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5803901-4EB8-4B7D-A8A7-B3E5A803DA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BF74E-F782-4A87-9517-D0F05EC80680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195C808-05E6-4FE6-9072-A13A981A02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ED2DE4E-04FD-4AD7-B0C7-245CFD5C7E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9F2B0-91E5-409C-82F6-5FDA81DA05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99244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B8CFA-D2E1-421C-9FF1-72A3BDF2EFF6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927C9-E85E-485B-B23B-28B37B751B4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403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everyone. Today I will present the current status of the </a:t>
            </a:r>
            <a:r>
              <a:rPr lang="en-GB" b="1" dirty="0"/>
              <a:t>ARYA beamline</a:t>
            </a:r>
            <a:r>
              <a:rPr lang="en-GB" dirty="0"/>
              <a:t> at the </a:t>
            </a:r>
            <a:r>
              <a:rPr lang="en-GB" b="1" dirty="0"/>
              <a:t>SOLARIS synchrotron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405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ARYA beamline is currently in the construction phase. Right now, we are working on the infrastructure project and preparing all necessary tenders. Our planned completion date is </a:t>
            </a:r>
            <a:r>
              <a:rPr lang="en-GB" b="1" dirty="0"/>
              <a:t>the end of 2027</a:t>
            </a:r>
            <a:r>
              <a:rPr lang="en-GB" dirty="0"/>
              <a:t>.</a:t>
            </a:r>
            <a:r>
              <a:rPr lang="pl-PL" dirty="0"/>
              <a:t> </a:t>
            </a:r>
            <a:r>
              <a:rPr lang="pl-PL" dirty="0" err="1"/>
              <a:t>Thus</a:t>
            </a:r>
            <a:r>
              <a:rPr lang="pl-PL" dirty="0"/>
              <a:t>, t</a:t>
            </a:r>
            <a:r>
              <a:rPr lang="en-GB" dirty="0"/>
              <a:t>he delivery and installation of equipment will take place over the next two years.</a:t>
            </a:r>
            <a:r>
              <a:rPr lang="pl-PL" dirty="0"/>
              <a:t> </a:t>
            </a:r>
            <a:r>
              <a:rPr lang="en-GB" dirty="0"/>
              <a:t>Here you can see a recent photo of the beamline site. After that, the beamline will look like this.</a:t>
            </a:r>
          </a:p>
        </p:txBody>
      </p:sp>
    </p:spTree>
    <p:extLst>
      <p:ext uri="{BB962C8B-B14F-4D97-AF65-F5344CB8AC3E}">
        <p14:creationId xmlns:p14="http://schemas.microsoft.com/office/powerpoint/2010/main" val="1658244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our most recent infrastructure layout. It includes:</a:t>
            </a:r>
          </a:p>
          <a:p>
            <a:r>
              <a:rPr lang="en-GB" b="1" dirty="0"/>
              <a:t>Two optical hutches</a:t>
            </a:r>
            <a:r>
              <a:rPr lang="en-GB" dirty="0"/>
              <a:t>,</a:t>
            </a:r>
          </a:p>
          <a:p>
            <a:r>
              <a:rPr lang="en-GB" dirty="0"/>
              <a:t>A </a:t>
            </a:r>
            <a:r>
              <a:rPr lang="en-GB" b="1" dirty="0"/>
              <a:t>tandem system with mirrors</a:t>
            </a:r>
            <a:r>
              <a:rPr lang="en-GB" dirty="0"/>
              <a:t>,</a:t>
            </a:r>
          </a:p>
          <a:p>
            <a:r>
              <a:rPr lang="en-GB" dirty="0"/>
              <a:t>A </a:t>
            </a:r>
            <a:r>
              <a:rPr lang="en-GB" b="1" dirty="0"/>
              <a:t>tandem monochromator</a:t>
            </a:r>
            <a:r>
              <a:rPr lang="en-GB" dirty="0"/>
              <a:t>, enabling two operational modes: </a:t>
            </a:r>
            <a:r>
              <a:rPr lang="en-GB" i="1" dirty="0"/>
              <a:t>high resolution</a:t>
            </a:r>
            <a:r>
              <a:rPr lang="en-GB" dirty="0"/>
              <a:t> and </a:t>
            </a:r>
            <a:r>
              <a:rPr lang="en-GB" i="1" dirty="0"/>
              <a:t>high flux</a:t>
            </a:r>
            <a:r>
              <a:rPr lang="en-GB" dirty="0"/>
              <a:t>,</a:t>
            </a:r>
          </a:p>
          <a:p>
            <a:r>
              <a:rPr lang="en-GB" dirty="0"/>
              <a:t>And the </a:t>
            </a:r>
            <a:r>
              <a:rPr lang="en-GB" b="1" dirty="0" err="1"/>
              <a:t>endstation</a:t>
            </a:r>
            <a:r>
              <a:rPr lang="en-GB" dirty="0"/>
              <a:t>, equipped with a detector and sample changer.</a:t>
            </a:r>
            <a:br>
              <a:rPr lang="en-GB" dirty="0"/>
            </a:br>
            <a:r>
              <a:rPr lang="en-GB" dirty="0"/>
              <a:t>Next to it, there will be a convenient </a:t>
            </a:r>
            <a:r>
              <a:rPr lang="en-GB" b="1" dirty="0"/>
              <a:t>control room</a:t>
            </a:r>
            <a:r>
              <a:rPr lang="en-GB" dirty="0"/>
              <a:t> — and yes, it will include a comfortable sofa for those long nights of data collection.</a:t>
            </a:r>
          </a:p>
        </p:txBody>
      </p:sp>
    </p:spTree>
    <p:extLst>
      <p:ext uri="{BB962C8B-B14F-4D97-AF65-F5344CB8AC3E}">
        <p14:creationId xmlns:p14="http://schemas.microsoft.com/office/powerpoint/2010/main" val="4131019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is the current status of our equipment:</a:t>
            </a:r>
          </a:p>
          <a:p>
            <a:r>
              <a:rPr lang="en-GB" dirty="0"/>
              <a:t>The </a:t>
            </a:r>
            <a:r>
              <a:rPr lang="en-GB" b="1" dirty="0"/>
              <a:t>wiggler</a:t>
            </a:r>
            <a:r>
              <a:rPr lang="en-GB" dirty="0"/>
              <a:t> is already on site.</a:t>
            </a:r>
          </a:p>
          <a:p>
            <a:r>
              <a:rPr lang="en-GB" dirty="0"/>
              <a:t>For the </a:t>
            </a:r>
            <a:r>
              <a:rPr lang="en-GB" b="1" dirty="0"/>
              <a:t>straight section</a:t>
            </a:r>
            <a:r>
              <a:rPr lang="en-GB" dirty="0"/>
              <a:t>, we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en-GB" dirty="0"/>
              <a:t> the Final Design Review.</a:t>
            </a:r>
          </a:p>
          <a:p>
            <a:r>
              <a:rPr lang="en-GB" dirty="0"/>
              <a:t>For the </a:t>
            </a:r>
            <a:r>
              <a:rPr lang="en-GB" b="1" dirty="0"/>
              <a:t>front end</a:t>
            </a:r>
            <a:r>
              <a:rPr lang="en-GB" dirty="0"/>
              <a:t>, we recently had the </a:t>
            </a:r>
            <a:r>
              <a:rPr lang="en-GB" dirty="0" err="1"/>
              <a:t>kickoff</a:t>
            </a:r>
            <a:r>
              <a:rPr lang="en-GB" dirty="0"/>
              <a:t> meeting with the company.</a:t>
            </a:r>
          </a:p>
          <a:p>
            <a:r>
              <a:rPr lang="en-GB" dirty="0"/>
              <a:t>Tenders are currently in progress for optics, the sample changer, and the diffractometer.</a:t>
            </a:r>
          </a:p>
          <a:p>
            <a:r>
              <a:rPr lang="en-GB" dirty="0"/>
              <a:t>Soon, tenders for the detector, </a:t>
            </a:r>
            <a:r>
              <a:rPr lang="en-GB" dirty="0" err="1"/>
              <a:t>cryostream</a:t>
            </a:r>
            <a:r>
              <a:rPr lang="en-GB" dirty="0"/>
              <a:t>, and hutches will also be published.</a:t>
            </a:r>
            <a:br>
              <a:rPr lang="en-GB" dirty="0"/>
            </a:br>
            <a:r>
              <a:rPr lang="en-GB" dirty="0"/>
              <a:t>Additionally, the furniture and basic equipment for the laboratories have arrived and will become operational next year.</a:t>
            </a:r>
          </a:p>
        </p:txBody>
      </p:sp>
    </p:spTree>
    <p:extLst>
      <p:ext uri="{BB962C8B-B14F-4D97-AF65-F5344CB8AC3E}">
        <p14:creationId xmlns:p14="http://schemas.microsoft.com/office/powerpoint/2010/main" val="3157912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Regarding </a:t>
            </a:r>
            <a:r>
              <a:rPr lang="en-GB" b="1" dirty="0" err="1"/>
              <a:t>MXCuBE</a:t>
            </a:r>
            <a:r>
              <a:rPr lang="en-GB" dirty="0"/>
              <a:t>, ARYA will be the first MX beamline at SOLARIS, so we are building our </a:t>
            </a:r>
            <a:r>
              <a:rPr lang="en-GB" dirty="0" err="1"/>
              <a:t>MXCuBE</a:t>
            </a:r>
            <a:r>
              <a:rPr lang="en-GB" dirty="0"/>
              <a:t> and </a:t>
            </a:r>
            <a:r>
              <a:rPr lang="en-GB" dirty="0" err="1"/>
              <a:t>ISPyB</a:t>
            </a:r>
            <a:r>
              <a:rPr lang="en-GB" dirty="0"/>
              <a:t> environment completely from scratch.</a:t>
            </a:r>
            <a:br>
              <a:rPr lang="en-GB" dirty="0"/>
            </a:br>
            <a:r>
              <a:rPr lang="en-GB" dirty="0"/>
              <a:t>To facilitate collaboration with our IT and software teams, we created a GitLab project containing all components:</a:t>
            </a:r>
          </a:p>
          <a:p>
            <a:r>
              <a:rPr lang="en-GB" dirty="0"/>
              <a:t>the </a:t>
            </a:r>
            <a:r>
              <a:rPr lang="en-GB" dirty="0" err="1"/>
              <a:t>MXCuBE</a:t>
            </a:r>
            <a:r>
              <a:rPr lang="en-GB" dirty="0"/>
              <a:t> backend (</a:t>
            </a:r>
            <a:r>
              <a:rPr lang="en-GB" i="1" dirty="0" err="1"/>
              <a:t>mxcubewebbackend</a:t>
            </a:r>
            <a:r>
              <a:rPr lang="en-GB" dirty="0"/>
              <a:t> and </a:t>
            </a:r>
            <a:r>
              <a:rPr lang="en-GB" i="1" dirty="0" err="1"/>
              <a:t>mxcubecore</a:t>
            </a:r>
            <a:r>
              <a:rPr lang="en-GB" dirty="0"/>
              <a:t>),</a:t>
            </a:r>
          </a:p>
          <a:p>
            <a:r>
              <a:rPr lang="en-GB" dirty="0"/>
              <a:t>the frontend,</a:t>
            </a:r>
          </a:p>
          <a:p>
            <a:r>
              <a:rPr lang="en-GB" dirty="0"/>
              <a:t>the LDAP setup with mock users for authentication development,</a:t>
            </a:r>
          </a:p>
          <a:p>
            <a:r>
              <a:rPr lang="en-GB" dirty="0"/>
              <a:t>Redis, </a:t>
            </a:r>
            <a:r>
              <a:rPr lang="en-GB" dirty="0" err="1"/>
              <a:t>ISPyB</a:t>
            </a:r>
            <a:r>
              <a:rPr lang="en-GB" dirty="0"/>
              <a:t>, and MariaDB.</a:t>
            </a:r>
          </a:p>
          <a:p>
            <a:r>
              <a:rPr lang="en-GB" dirty="0"/>
              <a:t>All applications are easy to install and run thanks to </a:t>
            </a:r>
            <a:r>
              <a:rPr lang="en-GB" dirty="0" err="1"/>
              <a:t>Dockerfiles</a:t>
            </a:r>
            <a:r>
              <a:rPr lang="en-GB" dirty="0"/>
              <a:t> and docker-compose. With simple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build</a:t>
            </a:r>
            <a:r>
              <a:rPr lang="en-GB" dirty="0"/>
              <a:t> and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run</a:t>
            </a:r>
            <a:r>
              <a:rPr lang="en-GB" dirty="0"/>
              <a:t> commands, anyone in SOLARIS can launch the full environment, which helps us clearly demonstrate what we want to implement on the beamline.</a:t>
            </a:r>
          </a:p>
        </p:txBody>
      </p:sp>
    </p:spTree>
    <p:extLst>
      <p:ext uri="{BB962C8B-B14F-4D97-AF65-F5344CB8AC3E}">
        <p14:creationId xmlns:p14="http://schemas.microsoft.com/office/powerpoint/2010/main" val="3077790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are still new to </a:t>
            </a:r>
            <a:r>
              <a:rPr lang="en-GB" dirty="0" err="1"/>
              <a:t>MXCuBE</a:t>
            </a:r>
            <a:r>
              <a:rPr lang="en-GB" dirty="0"/>
              <a:t> and learning step by step, but thanks to the support of many people, we have already made significant progress in integrating </a:t>
            </a:r>
            <a:r>
              <a:rPr lang="en-GB" dirty="0" err="1"/>
              <a:t>MXCuBE</a:t>
            </a:r>
            <a:r>
              <a:rPr lang="en-GB" dirty="0"/>
              <a:t> and </a:t>
            </a:r>
            <a:r>
              <a:rPr lang="en-GB" dirty="0" err="1"/>
              <a:t>ISPyB</a:t>
            </a:r>
            <a:r>
              <a:rPr lang="en-GB" dirty="0"/>
              <a:t> at SOLARIS.</a:t>
            </a:r>
            <a:br>
              <a:rPr lang="en-GB" dirty="0"/>
            </a:br>
            <a:r>
              <a:rPr lang="en-GB" dirty="0"/>
              <a:t>We would like to thank everyone who has helped us so far.</a:t>
            </a:r>
            <a:br>
              <a:rPr lang="en-GB" dirty="0"/>
            </a:br>
            <a:r>
              <a:rPr lang="en-GB" dirty="0"/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223022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We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to </a:t>
            </a:r>
            <a:r>
              <a:rPr lang="pl-PL" dirty="0" err="1"/>
              <a:t>MXCube</a:t>
            </a:r>
            <a:r>
              <a:rPr lang="pl-PL" dirty="0"/>
              <a:t> and we </a:t>
            </a:r>
            <a:r>
              <a:rPr lang="pl-PL" dirty="0" err="1"/>
              <a:t>are</a:t>
            </a:r>
            <a:r>
              <a:rPr lang="pl-PL" dirty="0"/>
              <a:t> in the proces of </a:t>
            </a:r>
            <a:r>
              <a:rPr lang="pl-PL" dirty="0" err="1"/>
              <a:t>lerning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, but </a:t>
            </a:r>
            <a:r>
              <a:rPr lang="pl-PL" dirty="0" err="1"/>
              <a:t>thanks</a:t>
            </a:r>
            <a:r>
              <a:rPr lang="pl-PL" dirty="0"/>
              <a:t> to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people</a:t>
            </a:r>
            <a:r>
              <a:rPr lang="pl-PL" dirty="0"/>
              <a:t> we </a:t>
            </a:r>
            <a:r>
              <a:rPr lang="pl-PL" dirty="0" err="1"/>
              <a:t>did</a:t>
            </a:r>
            <a:r>
              <a:rPr lang="pl-PL" dirty="0"/>
              <a:t> progres in </a:t>
            </a:r>
            <a:r>
              <a:rPr lang="pl-PL" dirty="0" err="1"/>
              <a:t>inmplementation</a:t>
            </a:r>
            <a:r>
              <a:rPr lang="pl-PL" dirty="0"/>
              <a:t> of </a:t>
            </a:r>
            <a:r>
              <a:rPr lang="pl-PL" dirty="0" err="1"/>
              <a:t>mxcube</a:t>
            </a:r>
            <a:r>
              <a:rPr lang="pl-PL" dirty="0"/>
              <a:t> and </a:t>
            </a:r>
            <a:r>
              <a:rPr lang="pl-PL" dirty="0" err="1"/>
              <a:t>ispyb</a:t>
            </a:r>
            <a:r>
              <a:rPr lang="pl-PL" dirty="0"/>
              <a:t> in </a:t>
            </a:r>
            <a:r>
              <a:rPr lang="pl-PL" dirty="0" err="1"/>
              <a:t>solaris</a:t>
            </a:r>
            <a:r>
              <a:rPr lang="pl-PL" dirty="0"/>
              <a:t>. We want to </a:t>
            </a:r>
            <a:r>
              <a:rPr lang="pl-PL" dirty="0" err="1"/>
              <a:t>thanks</a:t>
            </a:r>
            <a:r>
              <a:rPr lang="pl-PL" dirty="0"/>
              <a:t>…</a:t>
            </a:r>
            <a:br>
              <a:rPr lang="pl-PL" dirty="0"/>
            </a:br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attention</a:t>
            </a:r>
            <a:r>
              <a:rPr lang="pl-PL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82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BB13DE-631D-4B47-87B2-AD98F9FCE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3E17F60-EE3B-4409-86CF-A115CD9F2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217B051-F484-4387-A0A7-FA3FCEC90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502B15A-385C-4666-9BCA-1B385B4A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4E1032F-C0A7-401D-8B51-B60B7820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6216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D9EFEEB-8578-41F1-AF93-D8ACC8B2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E61DE4E-DA0E-41F6-9BEF-23E631751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8A3015D-1467-4A2B-854D-58C088E7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7EB0B97-E938-4794-BADD-6344194A0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5A9A8E8-10FE-462E-A667-B80D4248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4494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5137552-87BD-4DF4-B3A8-51A4994683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76AE5155-A3AB-47C7-B62D-050221C31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C11A94-C66D-4FD0-99A8-39303F918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8FD459B-CF2A-4971-A6A5-ED33A1C03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EA3B068-79E7-4981-A68D-D485B3F1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530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0C952C-A9FD-449A-8926-CF11BF14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4E947D-65A3-4D68-9227-CDB397F76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584E4B7-9826-4792-B9B6-D9B7CBFB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685B36E-466F-4194-AD0E-5A244A89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68E93F5-CCA9-42B0-89F5-D0D178AEE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418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9661EE-63EA-4810-9F3C-A1006475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E94F67B-3B41-4E84-9B5F-DE45CA097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E14B808-81B0-4AED-B740-3A0C87E9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9756891-CBA2-4175-98D5-47B02979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C41EA80-1771-4C65-ADF8-AB8B9048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205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2A6AA1-D9AC-43DA-9E64-BE12783C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1818C7C-5F37-41E6-B7B6-275259731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F260694-F07D-41D5-A484-756863343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81B172D-2973-4534-AFF3-BC1056A5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055FFB3-FEE5-43C9-B747-E6652EC53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1881587-31EF-4A8C-973F-2D6F2B1E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864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921D5C-9C5C-421B-82E5-D18C6F119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2B05469-705B-4EE6-A8FF-B988B6428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B9335C4-A163-43F6-8ACF-A29164799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FDC9532F-FF49-4BD1-B66A-BAE74CD6B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3A0EDD0-2DEF-446F-A5CE-F2DF88122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0294D4E-DBE7-4A5D-83F8-4585EC2D8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BE3226C2-3C22-4EAB-B618-DDD05842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4B225984-2CF9-4D80-84EA-A7579E0D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258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0CDDA8-9E5D-433E-AB51-528C3C5D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1D4F6A6A-B655-441C-B9DC-0F87C8EA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51A0A05A-B887-4AFF-8364-3C09043C4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F33F4EF-4E89-46B2-BCBE-3C829A47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813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00DDCC9C-D94E-4661-8927-D0E636830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4DD5E0-06A4-4D4B-8F32-47C3CAB5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8D0A0F4-79EE-413A-B9AA-C03C2C9A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08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F645CB6-2843-4102-B481-BFFD4098C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2A5E659-BAE1-45AA-A6AE-55D99B4CC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3063F89-C35E-47A1-9A68-F8AAB96DD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51195B1-6727-4259-9A42-1F9E1489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A8C425D-482E-43E1-B506-59CCC8CF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14CD2D5-3ED2-4C4E-8771-DDB19C8B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564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B68806-D219-4FEA-B067-9560D9F3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5DCEDF2-3B75-4A81-80FA-1B1F6C332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8EEB89A5-461B-4CDF-B230-A8FCB04D2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061927E-F3A2-4FC1-B8ED-A265AD5FC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E86FA6E-2C86-42CB-8152-C50550A3A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C438C8A-9FBF-4997-8189-144215B2F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9568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EEDE408C-1653-44D3-A41A-0DC30A9C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D84AAC8-3CD4-4EE4-9F43-F85DD95BF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DD40C32-A821-4720-9409-B476D679C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FC184-D1D5-4C5E-8E53-B68C3BD311FB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7C377C7-DC9C-4696-BF64-DD836E004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2F233B6-9580-46E1-A7A7-41EA8F316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31529-6EE4-4949-88D4-688B4358631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878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numeru slajdu 10">
            <a:extLst>
              <a:ext uri="{FF2B5EF4-FFF2-40B4-BE49-F238E27FC236}">
                <a16:creationId xmlns:a16="http://schemas.microsoft.com/office/drawing/2014/main" id="{896C452D-DAED-4CB1-BA9D-9956D8B8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262257"/>
            <a:ext cx="2743200" cy="365125"/>
          </a:xfrm>
        </p:spPr>
        <p:txBody>
          <a:bodyPr/>
          <a:lstStyle/>
          <a:p>
            <a:pPr algn="ctr"/>
            <a:fld id="{B7831529-6EE4-4949-88D4-688B43586314}" type="slidenum">
              <a:rPr lang="pl-PL" smtClean="0">
                <a:latin typeface="Poppins Medium" panose="00000600000000000000" pitchFamily="2" charset="-18"/>
                <a:cs typeface="Poppins Medium" panose="00000600000000000000" pitchFamily="2" charset="-18"/>
              </a:rPr>
              <a:pPr algn="ctr"/>
              <a:t>1</a:t>
            </a:fld>
            <a:endParaRPr lang="pl-PL">
              <a:latin typeface="Poppins Medium" panose="00000600000000000000" pitchFamily="2" charset="-18"/>
              <a:cs typeface="Poppins Medium" panose="00000600000000000000" pitchFamily="2" charset="-18"/>
            </a:endParaRPr>
          </a:p>
        </p:txBody>
      </p:sp>
      <p:pic>
        <p:nvPicPr>
          <p:cNvPr id="7" name="Obraz 6" descr="Obraz zawierający tekst, siekiera, grafika wektorowa&#10;&#10;Opis wygenerowany automatycznie">
            <a:extLst>
              <a:ext uri="{FF2B5EF4-FFF2-40B4-BE49-F238E27FC236}">
                <a16:creationId xmlns:a16="http://schemas.microsoft.com/office/drawing/2014/main" id="{350D6C35-37B3-4A77-B2DF-8AA59950F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t="21253" r="54588" b="21893"/>
          <a:stretch/>
        </p:blipFill>
        <p:spPr>
          <a:xfrm>
            <a:off x="6087289" y="-15470"/>
            <a:ext cx="6104711" cy="6888939"/>
          </a:xfrm>
          <a:prstGeom prst="rect">
            <a:avLst/>
          </a:prstGeom>
        </p:spPr>
      </p:pic>
      <p:sp>
        <p:nvSpPr>
          <p:cNvPr id="4" name="Tytuł 4">
            <a:extLst>
              <a:ext uri="{FF2B5EF4-FFF2-40B4-BE49-F238E27FC236}">
                <a16:creationId xmlns:a16="http://schemas.microsoft.com/office/drawing/2014/main" id="{7A28BA02-C640-E9D1-A4E2-6AF6B526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746" y="3606657"/>
            <a:ext cx="9776389" cy="730244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GB" sz="3000">
                <a:solidFill>
                  <a:srgbClr val="2C2B2B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Current status of </a:t>
            </a:r>
            <a:r>
              <a:rPr lang="pl-PL" sz="3000">
                <a:solidFill>
                  <a:srgbClr val="2C2B2B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ARYA </a:t>
            </a:r>
            <a:r>
              <a:rPr lang="pl-PL" sz="3000" err="1">
                <a:solidFill>
                  <a:srgbClr val="2C2B2B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Macromolecular</a:t>
            </a:r>
            <a:r>
              <a:rPr lang="pl-PL" sz="3000">
                <a:solidFill>
                  <a:srgbClr val="2C2B2B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 </a:t>
            </a:r>
            <a:r>
              <a:rPr lang="pl-PL" sz="3000" err="1">
                <a:solidFill>
                  <a:srgbClr val="2C2B2B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Crystallography</a:t>
            </a:r>
            <a:r>
              <a:rPr lang="pl-PL" sz="3000">
                <a:solidFill>
                  <a:srgbClr val="2C2B2B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 </a:t>
            </a:r>
            <a:r>
              <a:rPr lang="pl-PL" sz="3000" err="1">
                <a:solidFill>
                  <a:srgbClr val="2C2B2B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beamline</a:t>
            </a:r>
            <a:r>
              <a:rPr lang="pl-PL" sz="3000">
                <a:solidFill>
                  <a:srgbClr val="2C2B2B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 </a:t>
            </a:r>
            <a:r>
              <a:rPr lang="pl-PL" sz="3000" err="1">
                <a:solidFill>
                  <a:srgbClr val="2C2B2B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at</a:t>
            </a:r>
            <a:r>
              <a:rPr lang="pl-PL" sz="3000">
                <a:solidFill>
                  <a:srgbClr val="2C2B2B"/>
                </a:solidFill>
                <a:latin typeface="Poppins Medium" panose="00000600000000000000" pitchFamily="2" charset="-18"/>
                <a:cs typeface="Poppins Medium" panose="00000600000000000000" pitchFamily="2" charset="-18"/>
              </a:rPr>
              <a:t> SOLARIS NSRC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427C7232-C915-8CC1-9442-8403FA44CD7A}"/>
              </a:ext>
            </a:extLst>
          </p:cNvPr>
          <p:cNvSpPr txBox="1">
            <a:spLocks/>
          </p:cNvSpPr>
          <p:nvPr/>
        </p:nvSpPr>
        <p:spPr>
          <a:xfrm>
            <a:off x="627261" y="3882951"/>
            <a:ext cx="7997211" cy="2454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pl-PL" sz="1500" dirty="0">
              <a:solidFill>
                <a:srgbClr val="2C2B2B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algn="l"/>
            <a:r>
              <a:rPr lang="en-US" sz="1500" dirty="0">
                <a:solidFill>
                  <a:srgbClr val="2C2B2B"/>
                </a:solidFill>
                <a:latin typeface="Poppins"/>
                <a:cs typeface="Poppins"/>
              </a:rPr>
              <a:t>Michał Gucwa &amp; </a:t>
            </a:r>
            <a:r>
              <a:rPr lang="pl-PL" sz="1500" dirty="0">
                <a:solidFill>
                  <a:srgbClr val="2C2B2B"/>
                </a:solidFill>
                <a:latin typeface="Poppins"/>
                <a:cs typeface="Poppins"/>
              </a:rPr>
              <a:t>Joanna Sławek</a:t>
            </a:r>
            <a:br>
              <a:rPr lang="pl-PL" sz="1500" dirty="0">
                <a:latin typeface="Poppins" panose="00000500000000000000" pitchFamily="2" charset="-18"/>
                <a:cs typeface="Poppins" panose="00000500000000000000" pitchFamily="2" charset="-18"/>
              </a:rPr>
            </a:br>
            <a:endParaRPr lang="pl-PL" sz="1500" dirty="0">
              <a:solidFill>
                <a:srgbClr val="2C2B2B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F8F2A18A-6690-19C1-1D80-8BF44FA49C90}"/>
              </a:ext>
            </a:extLst>
          </p:cNvPr>
          <p:cNvCxnSpPr>
            <a:cxnSpLocks/>
          </p:cNvCxnSpPr>
          <p:nvPr/>
        </p:nvCxnSpPr>
        <p:spPr>
          <a:xfrm>
            <a:off x="2599765" y="6664954"/>
            <a:ext cx="9018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braz 2" descr="Obraz zawierający tekst, Czcionka, Grafika, projekt graficzny&#10;&#10;Opis wygenerowany automatycznie">
            <a:extLst>
              <a:ext uri="{FF2B5EF4-FFF2-40B4-BE49-F238E27FC236}">
                <a16:creationId xmlns:a16="http://schemas.microsoft.com/office/drawing/2014/main" id="{196A1A01-E668-3716-A76E-010C2E6E4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0" y="6437280"/>
            <a:ext cx="1815528" cy="328610"/>
          </a:xfrm>
          <a:prstGeom prst="rect">
            <a:avLst/>
          </a:prstGeom>
        </p:spPr>
      </p:pic>
      <p:pic>
        <p:nvPicPr>
          <p:cNvPr id="12" name="Obraz 11" descr="Obraz zawierający na wolnym powietrzu, Fotografia lotnicza, lotnicze, Widok z lotu ptaka&#10;&#10;Opis wygenerowany automatycznie">
            <a:extLst>
              <a:ext uri="{FF2B5EF4-FFF2-40B4-BE49-F238E27FC236}">
                <a16:creationId xmlns:a16="http://schemas.microsoft.com/office/drawing/2014/main" id="{D25CA783-9146-FF80-BF09-7F68973DEC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574"/>
          <a:stretch/>
        </p:blipFill>
        <p:spPr>
          <a:xfrm>
            <a:off x="371325" y="230618"/>
            <a:ext cx="6523956" cy="29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9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FB558-3217-1FC7-1223-8622B34CB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1">
            <a:extLst>
              <a:ext uri="{FF2B5EF4-FFF2-40B4-BE49-F238E27FC236}">
                <a16:creationId xmlns:a16="http://schemas.microsoft.com/office/drawing/2014/main" id="{FF07ED20-97CC-F381-5E99-08D275D42B92}"/>
              </a:ext>
            </a:extLst>
          </p:cNvPr>
          <p:cNvSpPr/>
          <p:nvPr/>
        </p:nvSpPr>
        <p:spPr>
          <a:xfrm>
            <a:off x="-22769" y="7515556"/>
            <a:ext cx="343427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D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Liberda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M Hermes, 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Koziol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N Stone, TP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Wrobel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600" i="1">
                <a:latin typeface="Times" panose="02020603050405020304" pitchFamily="18" charset="0"/>
                <a:cs typeface="Times" panose="02020603050405020304" pitchFamily="18" charset="0"/>
              </a:rPr>
              <a:t>Journal of </a:t>
            </a:r>
            <a:r>
              <a:rPr lang="en-US" sz="600" i="1" err="1">
                <a:latin typeface="Times" panose="02020603050405020304" pitchFamily="18" charset="0"/>
                <a:cs typeface="Times" panose="02020603050405020304" pitchFamily="18" charset="0"/>
              </a:rPr>
              <a:t>Biophotonics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8, 2020</a:t>
            </a:r>
            <a:endParaRPr lang="en-US" sz="600" i="0"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ytuł 4">
            <a:extLst>
              <a:ext uri="{FF2B5EF4-FFF2-40B4-BE49-F238E27FC236}">
                <a16:creationId xmlns:a16="http://schemas.microsoft.com/office/drawing/2014/main" id="{F68F8D0B-32E3-1041-363F-BADE9CDF9F97}"/>
              </a:ext>
            </a:extLst>
          </p:cNvPr>
          <p:cNvSpPr txBox="1">
            <a:spLocks/>
          </p:cNvSpPr>
          <p:nvPr/>
        </p:nvSpPr>
        <p:spPr>
          <a:xfrm>
            <a:off x="333269" y="305472"/>
            <a:ext cx="10841342" cy="730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l-PL" sz="2200" b="1">
                <a:solidFill>
                  <a:srgbClr val="2C2B2B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SOLCRYS </a:t>
            </a:r>
            <a:r>
              <a:rPr lang="pl-PL" sz="2200" b="1" err="1">
                <a:solidFill>
                  <a:srgbClr val="2C2B2B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project</a:t>
            </a:r>
            <a:r>
              <a:rPr lang="pl-PL" sz="2200" b="1">
                <a:solidFill>
                  <a:srgbClr val="2C2B2B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endParaRPr lang="en-US" sz="2200" b="1">
              <a:solidFill>
                <a:srgbClr val="2C2B2B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06DCF827-0B3A-64B9-B7FA-4DE5BF12E116}"/>
              </a:ext>
            </a:extLst>
          </p:cNvPr>
          <p:cNvSpPr/>
          <p:nvPr/>
        </p:nvSpPr>
        <p:spPr>
          <a:xfrm>
            <a:off x="-8711" y="305472"/>
            <a:ext cx="222720" cy="64783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12C6C8A-47E6-CC23-C511-6BC9A673A79F}"/>
              </a:ext>
            </a:extLst>
          </p:cNvPr>
          <p:cNvCxnSpPr>
            <a:cxnSpLocks/>
          </p:cNvCxnSpPr>
          <p:nvPr/>
        </p:nvCxnSpPr>
        <p:spPr>
          <a:xfrm>
            <a:off x="2599765" y="6664954"/>
            <a:ext cx="9018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 descr="Obraz zawierający tekst, Czcionka, Grafika, projekt graficzny&#10;&#10;Opis wygenerowany automatycznie">
            <a:extLst>
              <a:ext uri="{FF2B5EF4-FFF2-40B4-BE49-F238E27FC236}">
                <a16:creationId xmlns:a16="http://schemas.microsoft.com/office/drawing/2014/main" id="{0E6D8EC7-25A1-D8B9-51F5-B939F900F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0" y="6437280"/>
            <a:ext cx="1815528" cy="328610"/>
          </a:xfrm>
          <a:prstGeom prst="rect">
            <a:avLst/>
          </a:prstGeom>
        </p:spPr>
      </p:pic>
      <p:sp>
        <p:nvSpPr>
          <p:cNvPr id="23" name="Prostokąt: zaokrąglone rogi 22">
            <a:extLst>
              <a:ext uri="{FF2B5EF4-FFF2-40B4-BE49-F238E27FC236}">
                <a16:creationId xmlns:a16="http://schemas.microsoft.com/office/drawing/2014/main" id="{22BE32AA-BD82-207D-DF98-B7F4EB3EFCB9}"/>
              </a:ext>
            </a:extLst>
          </p:cNvPr>
          <p:cNvSpPr/>
          <p:nvPr/>
        </p:nvSpPr>
        <p:spPr>
          <a:xfrm>
            <a:off x="214009" y="1351793"/>
            <a:ext cx="952119" cy="47939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2023</a:t>
            </a:r>
          </a:p>
        </p:txBody>
      </p:sp>
      <p:sp>
        <p:nvSpPr>
          <p:cNvPr id="27" name="Prostokąt: zaokrąglone rogi 26">
            <a:extLst>
              <a:ext uri="{FF2B5EF4-FFF2-40B4-BE49-F238E27FC236}">
                <a16:creationId xmlns:a16="http://schemas.microsoft.com/office/drawing/2014/main" id="{23682E46-6148-7416-C7BA-25C1AA06DC48}"/>
              </a:ext>
            </a:extLst>
          </p:cNvPr>
          <p:cNvSpPr/>
          <p:nvPr/>
        </p:nvSpPr>
        <p:spPr>
          <a:xfrm>
            <a:off x="214009" y="1870121"/>
            <a:ext cx="952119" cy="47939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2024</a:t>
            </a:r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B438BCA5-4569-3708-4E01-16AE152FB7C3}"/>
              </a:ext>
            </a:extLst>
          </p:cNvPr>
          <p:cNvSpPr txBox="1"/>
          <p:nvPr/>
        </p:nvSpPr>
        <p:spPr>
          <a:xfrm>
            <a:off x="966578" y="1403500"/>
            <a:ext cx="4582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/>
              <a:t>MEN </a:t>
            </a:r>
            <a:r>
              <a:rPr lang="pl-PL" sz="1400" err="1"/>
              <a:t>infrastructure</a:t>
            </a:r>
            <a:r>
              <a:rPr lang="pl-PL" sz="1400"/>
              <a:t> </a:t>
            </a:r>
            <a:r>
              <a:rPr lang="pl-PL" sz="1400" err="1"/>
              <a:t>grants</a:t>
            </a:r>
            <a:r>
              <a:rPr lang="pl-PL" sz="1400"/>
              <a:t> for MX (II </a:t>
            </a:r>
            <a:r>
              <a:rPr lang="pl-PL" sz="1400" err="1"/>
              <a:t>stage</a:t>
            </a:r>
            <a:r>
              <a:rPr lang="pl-PL" sz="1400"/>
              <a:t>) and SAXS </a:t>
            </a:r>
          </a:p>
        </p:txBody>
      </p:sp>
      <p:sp>
        <p:nvSpPr>
          <p:cNvPr id="43" name="pole tekstowe 42">
            <a:extLst>
              <a:ext uri="{FF2B5EF4-FFF2-40B4-BE49-F238E27FC236}">
                <a16:creationId xmlns:a16="http://schemas.microsoft.com/office/drawing/2014/main" id="{2AEEE492-F9B8-D18B-671D-9D3FDFEA39D8}"/>
              </a:ext>
            </a:extLst>
          </p:cNvPr>
          <p:cNvSpPr txBox="1"/>
          <p:nvPr/>
        </p:nvSpPr>
        <p:spPr>
          <a:xfrm>
            <a:off x="1103227" y="1955929"/>
            <a:ext cx="4373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err="1"/>
              <a:t>Preparation</a:t>
            </a:r>
            <a:r>
              <a:rPr lang="pl-PL" sz="1400"/>
              <a:t> for </a:t>
            </a:r>
            <a:r>
              <a:rPr lang="pl-PL" sz="1400" err="1"/>
              <a:t>tenders</a:t>
            </a:r>
            <a:r>
              <a:rPr lang="pl-PL" sz="1400"/>
              <a:t> for I and II </a:t>
            </a:r>
            <a:r>
              <a:rPr lang="pl-PL" sz="1400" err="1"/>
              <a:t>stage</a:t>
            </a:r>
            <a:r>
              <a:rPr lang="pl-PL" sz="1400"/>
              <a:t> of the </a:t>
            </a:r>
            <a:r>
              <a:rPr lang="pl-PL" sz="1400" err="1"/>
              <a:t>project</a:t>
            </a:r>
            <a:endParaRPr lang="pl-PL" sz="1400"/>
          </a:p>
        </p:txBody>
      </p:sp>
      <p:sp>
        <p:nvSpPr>
          <p:cNvPr id="45" name="Prostokąt: zaokrąglone rogi 44">
            <a:extLst>
              <a:ext uri="{FF2B5EF4-FFF2-40B4-BE49-F238E27FC236}">
                <a16:creationId xmlns:a16="http://schemas.microsoft.com/office/drawing/2014/main" id="{8F13C379-2BF3-5295-E8C9-879CF9BF9674}"/>
              </a:ext>
            </a:extLst>
          </p:cNvPr>
          <p:cNvSpPr/>
          <p:nvPr/>
        </p:nvSpPr>
        <p:spPr>
          <a:xfrm>
            <a:off x="223574" y="2402967"/>
            <a:ext cx="952119" cy="47939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2025</a:t>
            </a:r>
          </a:p>
        </p:txBody>
      </p: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AF68A777-AEF4-1AFD-8832-7ADDBF547BAC}"/>
              </a:ext>
            </a:extLst>
          </p:cNvPr>
          <p:cNvSpPr txBox="1"/>
          <p:nvPr/>
        </p:nvSpPr>
        <p:spPr>
          <a:xfrm>
            <a:off x="269512" y="2452532"/>
            <a:ext cx="4321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err="1"/>
              <a:t>Tenders</a:t>
            </a:r>
            <a:r>
              <a:rPr lang="pl-PL" sz="1400"/>
              <a:t>, </a:t>
            </a:r>
            <a:r>
              <a:rPr lang="pl-PL" sz="1400" err="1"/>
              <a:t>Infrastructure</a:t>
            </a:r>
            <a:r>
              <a:rPr lang="pl-PL" sz="1400"/>
              <a:t> </a:t>
            </a:r>
            <a:r>
              <a:rPr lang="pl-PL" sz="1400" err="1"/>
              <a:t>project</a:t>
            </a:r>
            <a:endParaRPr lang="pl-PL" sz="1400"/>
          </a:p>
        </p:txBody>
      </p:sp>
      <p:sp>
        <p:nvSpPr>
          <p:cNvPr id="48" name="Prostokąt: zaokrąglone rogi 47">
            <a:extLst>
              <a:ext uri="{FF2B5EF4-FFF2-40B4-BE49-F238E27FC236}">
                <a16:creationId xmlns:a16="http://schemas.microsoft.com/office/drawing/2014/main" id="{6A9293A8-74EA-7342-9CEB-03D7ECEA32B3}"/>
              </a:ext>
            </a:extLst>
          </p:cNvPr>
          <p:cNvSpPr/>
          <p:nvPr/>
        </p:nvSpPr>
        <p:spPr>
          <a:xfrm>
            <a:off x="214009" y="2933324"/>
            <a:ext cx="952119" cy="4793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2026</a:t>
            </a:r>
          </a:p>
        </p:txBody>
      </p: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BF7C86F9-B486-D9C5-E857-CD50E8F9DA68}"/>
              </a:ext>
            </a:extLst>
          </p:cNvPr>
          <p:cNvSpPr txBox="1"/>
          <p:nvPr/>
        </p:nvSpPr>
        <p:spPr>
          <a:xfrm>
            <a:off x="269512" y="3019132"/>
            <a:ext cx="3911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/>
              <a:t>Installation of </a:t>
            </a:r>
            <a:r>
              <a:rPr lang="pl-PL" sz="1400" err="1"/>
              <a:t>endstation</a:t>
            </a:r>
            <a:r>
              <a:rPr lang="pl-PL" sz="1400"/>
              <a:t> </a:t>
            </a:r>
          </a:p>
        </p:txBody>
      </p:sp>
      <p:sp>
        <p:nvSpPr>
          <p:cNvPr id="51" name="Prostokąt: zaokrąglone rogi 50">
            <a:extLst>
              <a:ext uri="{FF2B5EF4-FFF2-40B4-BE49-F238E27FC236}">
                <a16:creationId xmlns:a16="http://schemas.microsoft.com/office/drawing/2014/main" id="{EB782B18-1292-199B-BE9A-B97F8C8E9379}"/>
              </a:ext>
            </a:extLst>
          </p:cNvPr>
          <p:cNvSpPr/>
          <p:nvPr/>
        </p:nvSpPr>
        <p:spPr>
          <a:xfrm>
            <a:off x="214009" y="3469643"/>
            <a:ext cx="952119" cy="47939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2027</a:t>
            </a:r>
          </a:p>
        </p:txBody>
      </p: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6DA121A8-6E9E-8ED1-AB9A-E4C6038AF33D}"/>
              </a:ext>
            </a:extLst>
          </p:cNvPr>
          <p:cNvSpPr txBox="1"/>
          <p:nvPr/>
        </p:nvSpPr>
        <p:spPr>
          <a:xfrm>
            <a:off x="1103227" y="3574151"/>
            <a:ext cx="3796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Installation of </a:t>
            </a:r>
            <a:r>
              <a:rPr lang="pl-PL" sz="1400" dirty="0" err="1"/>
              <a:t>optics</a:t>
            </a:r>
            <a:r>
              <a:rPr lang="pl-PL" sz="1400" dirty="0"/>
              <a:t>, </a:t>
            </a:r>
            <a:r>
              <a:rPr lang="pl-PL" sz="1400" dirty="0" err="1"/>
              <a:t>integration</a:t>
            </a:r>
            <a:r>
              <a:rPr lang="pl-PL" sz="1400" dirty="0"/>
              <a:t>, </a:t>
            </a:r>
            <a:r>
              <a:rPr lang="pl-PL" sz="1400" dirty="0" err="1"/>
              <a:t>comissioning</a:t>
            </a:r>
            <a:endParaRPr lang="pl-PL" sz="1400" dirty="0"/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4BCC0A54-A0C6-365C-F511-B14A3BEFFFFD}"/>
              </a:ext>
            </a:extLst>
          </p:cNvPr>
          <p:cNvSpPr/>
          <p:nvPr/>
        </p:nvSpPr>
        <p:spPr>
          <a:xfrm>
            <a:off x="3927495" y="2400476"/>
            <a:ext cx="1417320" cy="42386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arge white floor with white lines and orange lines&#10;&#10;AI-generated content may be incorrect.">
            <a:extLst>
              <a:ext uri="{FF2B5EF4-FFF2-40B4-BE49-F238E27FC236}">
                <a16:creationId xmlns:a16="http://schemas.microsoft.com/office/drawing/2014/main" id="{9735555F-3376-E15F-9D7E-4DEDA5311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36" y="305472"/>
            <a:ext cx="6532293" cy="49184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01523E-952C-10E2-DDDC-E7E143FAE528}"/>
              </a:ext>
            </a:extLst>
          </p:cNvPr>
          <p:cNvSpPr txBox="1"/>
          <p:nvPr/>
        </p:nvSpPr>
        <p:spPr>
          <a:xfrm>
            <a:off x="5815584" y="5315661"/>
            <a:ext cx="175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 Nov 2025</a:t>
            </a:r>
          </a:p>
        </p:txBody>
      </p:sp>
    </p:spTree>
    <p:extLst>
      <p:ext uri="{BB962C8B-B14F-4D97-AF65-F5344CB8AC3E}">
        <p14:creationId xmlns:p14="http://schemas.microsoft.com/office/powerpoint/2010/main" val="373425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382C5-C7F2-D682-A800-1EEFCEE10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1">
            <a:extLst>
              <a:ext uri="{FF2B5EF4-FFF2-40B4-BE49-F238E27FC236}">
                <a16:creationId xmlns:a16="http://schemas.microsoft.com/office/drawing/2014/main" id="{79C41D66-E043-B4EF-2E11-6DF338BD0051}"/>
              </a:ext>
            </a:extLst>
          </p:cNvPr>
          <p:cNvSpPr/>
          <p:nvPr/>
        </p:nvSpPr>
        <p:spPr>
          <a:xfrm>
            <a:off x="-22769" y="7515556"/>
            <a:ext cx="343427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D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Liberda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M Hermes, 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Koziol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N Stone, TP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Wrobel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600" i="1">
                <a:latin typeface="Times" panose="02020603050405020304" pitchFamily="18" charset="0"/>
                <a:cs typeface="Times" panose="02020603050405020304" pitchFamily="18" charset="0"/>
              </a:rPr>
              <a:t>Journal of </a:t>
            </a:r>
            <a:r>
              <a:rPr lang="en-US" sz="600" i="1" err="1">
                <a:latin typeface="Times" panose="02020603050405020304" pitchFamily="18" charset="0"/>
                <a:cs typeface="Times" panose="02020603050405020304" pitchFamily="18" charset="0"/>
              </a:rPr>
              <a:t>Biophotonics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8, 2020</a:t>
            </a:r>
            <a:endParaRPr lang="en-US" sz="600" i="0"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ytuł 4">
            <a:extLst>
              <a:ext uri="{FF2B5EF4-FFF2-40B4-BE49-F238E27FC236}">
                <a16:creationId xmlns:a16="http://schemas.microsoft.com/office/drawing/2014/main" id="{C296EDB4-EC15-A9ED-D8FA-F87033AD7367}"/>
              </a:ext>
            </a:extLst>
          </p:cNvPr>
          <p:cNvSpPr txBox="1">
            <a:spLocks/>
          </p:cNvSpPr>
          <p:nvPr/>
        </p:nvSpPr>
        <p:spPr>
          <a:xfrm>
            <a:off x="333269" y="305472"/>
            <a:ext cx="10841342" cy="730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Progress on the ARYA Beamline</a:t>
            </a:r>
            <a:br>
              <a:rPr lang="en-US" sz="2400" b="1" dirty="0"/>
            </a:br>
            <a:r>
              <a:rPr lang="en-US" sz="2400" b="1" dirty="0"/>
              <a:t>Infrastructure</a:t>
            </a:r>
            <a:endParaRPr lang="en-US" sz="2200" b="1" dirty="0">
              <a:solidFill>
                <a:srgbClr val="2C2B2B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93ACB4B-AAA7-1410-61FB-6D319071EC07}"/>
              </a:ext>
            </a:extLst>
          </p:cNvPr>
          <p:cNvSpPr/>
          <p:nvPr/>
        </p:nvSpPr>
        <p:spPr>
          <a:xfrm>
            <a:off x="-8711" y="305472"/>
            <a:ext cx="222720" cy="64783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02134CD1-AC92-7A6B-E2F6-223D0C19EA81}"/>
              </a:ext>
            </a:extLst>
          </p:cNvPr>
          <p:cNvCxnSpPr>
            <a:cxnSpLocks/>
          </p:cNvCxnSpPr>
          <p:nvPr/>
        </p:nvCxnSpPr>
        <p:spPr>
          <a:xfrm>
            <a:off x="2599765" y="6664954"/>
            <a:ext cx="9018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 descr="Obraz zawierający tekst, Czcionka, Grafika, projekt graficzny&#10;&#10;Opis wygenerowany automatycznie">
            <a:extLst>
              <a:ext uri="{FF2B5EF4-FFF2-40B4-BE49-F238E27FC236}">
                <a16:creationId xmlns:a16="http://schemas.microsoft.com/office/drawing/2014/main" id="{91A6B6E1-297D-5172-EA7C-8C9FD0278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0" y="6437280"/>
            <a:ext cx="1815528" cy="3286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05142B-52FB-D89B-5B56-509B1DFCC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758" y="1198344"/>
            <a:ext cx="10792398" cy="4955563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62FE161-1299-033D-8E63-FE52620AE107}"/>
              </a:ext>
            </a:extLst>
          </p:cNvPr>
          <p:cNvSpPr/>
          <p:nvPr/>
        </p:nvSpPr>
        <p:spPr>
          <a:xfrm>
            <a:off x="8805672" y="2670048"/>
            <a:ext cx="1389888" cy="621792"/>
          </a:xfrm>
          <a:custGeom>
            <a:avLst/>
            <a:gdLst>
              <a:gd name="connsiteX0" fmla="*/ 192024 w 1389888"/>
              <a:gd name="connsiteY0" fmla="*/ 0 h 621792"/>
              <a:gd name="connsiteX1" fmla="*/ 1389888 w 1389888"/>
              <a:gd name="connsiteY1" fmla="*/ 246888 h 621792"/>
              <a:gd name="connsiteX2" fmla="*/ 1362456 w 1389888"/>
              <a:gd name="connsiteY2" fmla="*/ 603504 h 621792"/>
              <a:gd name="connsiteX3" fmla="*/ 850392 w 1389888"/>
              <a:gd name="connsiteY3" fmla="*/ 621792 h 621792"/>
              <a:gd name="connsiteX4" fmla="*/ 18288 w 1389888"/>
              <a:gd name="connsiteY4" fmla="*/ 566928 h 621792"/>
              <a:gd name="connsiteX5" fmla="*/ 0 w 1389888"/>
              <a:gd name="connsiteY5" fmla="*/ 201168 h 621792"/>
              <a:gd name="connsiteX6" fmla="*/ 82296 w 1389888"/>
              <a:gd name="connsiteY6" fmla="*/ 18288 h 621792"/>
              <a:gd name="connsiteX7" fmla="*/ 192024 w 1389888"/>
              <a:gd name="connsiteY7" fmla="*/ 0 h 62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9888" h="621792">
                <a:moveTo>
                  <a:pt x="192024" y="0"/>
                </a:moveTo>
                <a:lnTo>
                  <a:pt x="1389888" y="246888"/>
                </a:lnTo>
                <a:lnTo>
                  <a:pt x="1362456" y="603504"/>
                </a:lnTo>
                <a:lnTo>
                  <a:pt x="850392" y="621792"/>
                </a:lnTo>
                <a:lnTo>
                  <a:pt x="18288" y="566928"/>
                </a:lnTo>
                <a:lnTo>
                  <a:pt x="0" y="201168"/>
                </a:lnTo>
                <a:lnTo>
                  <a:pt x="82296" y="18288"/>
                </a:lnTo>
                <a:lnTo>
                  <a:pt x="192024" y="0"/>
                </a:lnTo>
                <a:close/>
              </a:path>
            </a:pathLst>
          </a:custGeom>
          <a:solidFill>
            <a:srgbClr val="0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449FF"/>
                </a:solidFill>
              </a:rPr>
              <a:t>Controll</a:t>
            </a:r>
            <a:r>
              <a:rPr lang="en-US" dirty="0">
                <a:solidFill>
                  <a:srgbClr val="0449FF"/>
                </a:solidFill>
              </a:rPr>
              <a:t> </a:t>
            </a:r>
            <a:br>
              <a:rPr lang="en-US" dirty="0">
                <a:solidFill>
                  <a:srgbClr val="0449FF"/>
                </a:solidFill>
              </a:rPr>
            </a:br>
            <a:r>
              <a:rPr lang="en-US" dirty="0">
                <a:solidFill>
                  <a:srgbClr val="0449FF"/>
                </a:solidFill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3322597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028D4-AE11-7346-C3A1-6509F91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1">
            <a:extLst>
              <a:ext uri="{FF2B5EF4-FFF2-40B4-BE49-F238E27FC236}">
                <a16:creationId xmlns:a16="http://schemas.microsoft.com/office/drawing/2014/main" id="{0C729915-9046-AB28-648D-09EF5EB4715B}"/>
              </a:ext>
            </a:extLst>
          </p:cNvPr>
          <p:cNvSpPr/>
          <p:nvPr/>
        </p:nvSpPr>
        <p:spPr>
          <a:xfrm>
            <a:off x="-22769" y="7515556"/>
            <a:ext cx="343427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D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Liberda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M Hermes, 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Koziol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N Stone, TP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Wrobel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600" i="1">
                <a:latin typeface="Times" panose="02020603050405020304" pitchFamily="18" charset="0"/>
                <a:cs typeface="Times" panose="02020603050405020304" pitchFamily="18" charset="0"/>
              </a:rPr>
              <a:t>Journal of </a:t>
            </a:r>
            <a:r>
              <a:rPr lang="en-US" sz="600" i="1" err="1">
                <a:latin typeface="Times" panose="02020603050405020304" pitchFamily="18" charset="0"/>
                <a:cs typeface="Times" panose="02020603050405020304" pitchFamily="18" charset="0"/>
              </a:rPr>
              <a:t>Biophotonics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8, 2020</a:t>
            </a:r>
            <a:endParaRPr lang="en-US" sz="600" i="0"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ytuł 4">
            <a:extLst>
              <a:ext uri="{FF2B5EF4-FFF2-40B4-BE49-F238E27FC236}">
                <a16:creationId xmlns:a16="http://schemas.microsoft.com/office/drawing/2014/main" id="{9DEDF1A9-9B5E-DAEB-56E6-E668C74BC373}"/>
              </a:ext>
            </a:extLst>
          </p:cNvPr>
          <p:cNvSpPr txBox="1">
            <a:spLocks/>
          </p:cNvSpPr>
          <p:nvPr/>
        </p:nvSpPr>
        <p:spPr>
          <a:xfrm>
            <a:off x="333269" y="305472"/>
            <a:ext cx="10841342" cy="730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Progress on the ARYA Beamline</a:t>
            </a:r>
            <a:br>
              <a:rPr lang="en-US" sz="2400" b="1" dirty="0"/>
            </a:br>
            <a:r>
              <a:rPr lang="en-US" sz="2400" b="1" dirty="0"/>
              <a:t>Infrastructure</a:t>
            </a:r>
            <a:endParaRPr lang="en-US" sz="2200" b="1" dirty="0">
              <a:solidFill>
                <a:srgbClr val="2C2B2B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B2C0D8C-AAE9-2D64-3E02-922E5432401D}"/>
              </a:ext>
            </a:extLst>
          </p:cNvPr>
          <p:cNvSpPr/>
          <p:nvPr/>
        </p:nvSpPr>
        <p:spPr>
          <a:xfrm>
            <a:off x="-8711" y="305472"/>
            <a:ext cx="222720" cy="64783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EE19EF3E-01FF-D108-653D-1DB90A0014B9}"/>
              </a:ext>
            </a:extLst>
          </p:cNvPr>
          <p:cNvCxnSpPr>
            <a:cxnSpLocks/>
          </p:cNvCxnSpPr>
          <p:nvPr/>
        </p:nvCxnSpPr>
        <p:spPr>
          <a:xfrm>
            <a:off x="2599765" y="6664954"/>
            <a:ext cx="9018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 descr="Obraz zawierający tekst, Czcionka, Grafika, projekt graficzny&#10;&#10;Opis wygenerowany automatycznie">
            <a:extLst>
              <a:ext uri="{FF2B5EF4-FFF2-40B4-BE49-F238E27FC236}">
                <a16:creationId xmlns:a16="http://schemas.microsoft.com/office/drawing/2014/main" id="{6089774A-C191-09A2-4739-55F5AC052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0" y="6437280"/>
            <a:ext cx="1815528" cy="32861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A04312-3C5B-C326-7F59-15679B9F0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735091"/>
              </p:ext>
            </p:extLst>
          </p:nvPr>
        </p:nvGraphicFramePr>
        <p:xfrm>
          <a:off x="214009" y="1199213"/>
          <a:ext cx="5418666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735333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573829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029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3T Wiggler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290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Straight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FDR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58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Front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Kick-Off meeting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827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22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Changer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045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Diffractometer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1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Soon Tender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95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Cryostream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Soon Tender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3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Hutches &amp; </a:t>
                      </a:r>
                      <a:r>
                        <a:rPr lang="en-US" dirty="0" err="1"/>
                        <a:t>Controll</a:t>
                      </a:r>
                      <a:r>
                        <a:rPr lang="en-US" dirty="0"/>
                        <a:t> 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/>
                        <a:t>Soon</a:t>
                      </a:r>
                      <a:r>
                        <a:rPr lang="pl-PL" dirty="0"/>
                        <a:t> Tender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82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71348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BB5660E-5681-A6C3-68CB-5733B19A2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433" y="193045"/>
            <a:ext cx="1788464" cy="238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nimacja_bez_dzwieku">
            <a:hlinkClick r:id="" action="ppaction://media"/>
            <a:extLst>
              <a:ext uri="{FF2B5EF4-FFF2-40B4-BE49-F238E27FC236}">
                <a16:creationId xmlns:a16="http://schemas.microsoft.com/office/drawing/2014/main" id="{0AEDBDF2-47D5-86EC-5B44-7A27E8E49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508" y="193045"/>
            <a:ext cx="3857163" cy="2169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BCEE4E-337B-43EA-A796-48BD60553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476474"/>
            <a:ext cx="5881991" cy="2700844"/>
          </a:xfrm>
          <a:prstGeom prst="rect">
            <a:avLst/>
          </a:prstGeom>
        </p:spPr>
      </p:pic>
      <p:pic>
        <p:nvPicPr>
          <p:cNvPr id="11" name="Obraz 16">
            <a:extLst>
              <a:ext uri="{FF2B5EF4-FFF2-40B4-BE49-F238E27FC236}">
                <a16:creationId xmlns:a16="http://schemas.microsoft.com/office/drawing/2014/main" id="{90CD7B36-BAB9-34AF-4DF8-DC3A79131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940" y="4638407"/>
            <a:ext cx="6369732" cy="202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C44E4-2BE2-8F0E-8AAA-6E2BE6A5C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1">
            <a:extLst>
              <a:ext uri="{FF2B5EF4-FFF2-40B4-BE49-F238E27FC236}">
                <a16:creationId xmlns:a16="http://schemas.microsoft.com/office/drawing/2014/main" id="{2E27F989-5A8B-CCDB-FB42-0CED6BFB7B87}"/>
              </a:ext>
            </a:extLst>
          </p:cNvPr>
          <p:cNvSpPr/>
          <p:nvPr/>
        </p:nvSpPr>
        <p:spPr>
          <a:xfrm>
            <a:off x="-22769" y="7515556"/>
            <a:ext cx="343427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D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Liberda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M Hermes, 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Koziol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N Stone, TP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Wrobel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600" i="1">
                <a:latin typeface="Times" panose="02020603050405020304" pitchFamily="18" charset="0"/>
                <a:cs typeface="Times" panose="02020603050405020304" pitchFamily="18" charset="0"/>
              </a:rPr>
              <a:t>Journal of </a:t>
            </a:r>
            <a:r>
              <a:rPr lang="en-US" sz="600" i="1" err="1">
                <a:latin typeface="Times" panose="02020603050405020304" pitchFamily="18" charset="0"/>
                <a:cs typeface="Times" panose="02020603050405020304" pitchFamily="18" charset="0"/>
              </a:rPr>
              <a:t>Biophotonics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8, 2020</a:t>
            </a:r>
            <a:endParaRPr lang="en-US" sz="600" i="0"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ytuł 4">
            <a:extLst>
              <a:ext uri="{FF2B5EF4-FFF2-40B4-BE49-F238E27FC236}">
                <a16:creationId xmlns:a16="http://schemas.microsoft.com/office/drawing/2014/main" id="{08641744-57FF-1928-58DC-C72FEF0989B5}"/>
              </a:ext>
            </a:extLst>
          </p:cNvPr>
          <p:cNvSpPr txBox="1">
            <a:spLocks/>
          </p:cNvSpPr>
          <p:nvPr/>
        </p:nvSpPr>
        <p:spPr>
          <a:xfrm>
            <a:off x="333269" y="305472"/>
            <a:ext cx="10841342" cy="730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Progress on the ARYA Beamline</a:t>
            </a:r>
            <a:br>
              <a:rPr lang="en-US" sz="2400" b="1" dirty="0"/>
            </a:br>
            <a:r>
              <a:rPr lang="en-US" sz="2400" b="1" dirty="0"/>
              <a:t>Software </a:t>
            </a:r>
            <a:endParaRPr lang="en-US" sz="2200" b="1" dirty="0">
              <a:solidFill>
                <a:srgbClr val="2C2B2B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1EDCACFB-EDD0-E7EA-2410-AF1CC5D41382}"/>
              </a:ext>
            </a:extLst>
          </p:cNvPr>
          <p:cNvSpPr/>
          <p:nvPr/>
        </p:nvSpPr>
        <p:spPr>
          <a:xfrm>
            <a:off x="-8711" y="305472"/>
            <a:ext cx="222720" cy="64783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8DCAD0B3-C74C-630D-0C0E-E399F73AB6AD}"/>
              </a:ext>
            </a:extLst>
          </p:cNvPr>
          <p:cNvCxnSpPr>
            <a:cxnSpLocks/>
          </p:cNvCxnSpPr>
          <p:nvPr/>
        </p:nvCxnSpPr>
        <p:spPr>
          <a:xfrm>
            <a:off x="2599765" y="6664954"/>
            <a:ext cx="9018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 descr="Obraz zawierający tekst, Czcionka, Grafika, projekt graficzny&#10;&#10;Opis wygenerowany automatycznie">
            <a:extLst>
              <a:ext uri="{FF2B5EF4-FFF2-40B4-BE49-F238E27FC236}">
                <a16:creationId xmlns:a16="http://schemas.microsoft.com/office/drawing/2014/main" id="{BA7FB23C-33B0-3AA3-79F1-EFA49C916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0" y="6437280"/>
            <a:ext cx="1815528" cy="328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655862-6CE5-95FA-68DA-97EB3013B517}"/>
              </a:ext>
            </a:extLst>
          </p:cNvPr>
          <p:cNvSpPr txBox="1"/>
          <p:nvPr/>
        </p:nvSpPr>
        <p:spPr>
          <a:xfrm>
            <a:off x="1595628" y="1764792"/>
            <a:ext cx="1490472" cy="4418052"/>
          </a:xfrm>
          <a:prstGeom prst="roundRect">
            <a:avLst/>
          </a:prstGeom>
          <a:solidFill>
            <a:srgbClr val="FF617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Docker Compose</a:t>
            </a:r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0D4146-F261-15C3-D8A5-E340808BC871}"/>
              </a:ext>
            </a:extLst>
          </p:cNvPr>
          <p:cNvSpPr txBox="1"/>
          <p:nvPr/>
        </p:nvSpPr>
        <p:spPr>
          <a:xfrm>
            <a:off x="4351782" y="1847088"/>
            <a:ext cx="3916680" cy="459700"/>
          </a:xfrm>
          <a:prstGeom prst="roundRect">
            <a:avLst/>
          </a:prstGeom>
          <a:solidFill>
            <a:srgbClr val="96DCF8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 err="1"/>
              <a:t>MXCuBE</a:t>
            </a:r>
            <a:r>
              <a:rPr lang="en-US" sz="2100" dirty="0"/>
              <a:t> Backend (</a:t>
            </a:r>
            <a:r>
              <a:rPr lang="en-US" sz="2100" dirty="0" err="1"/>
              <a:t>web+core</a:t>
            </a:r>
            <a:r>
              <a:rPr lang="en-US" sz="21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EB236-C5BD-8F14-34F0-1634AEBB5BC8}"/>
              </a:ext>
            </a:extLst>
          </p:cNvPr>
          <p:cNvSpPr txBox="1"/>
          <p:nvPr/>
        </p:nvSpPr>
        <p:spPr>
          <a:xfrm>
            <a:off x="4351782" y="2602486"/>
            <a:ext cx="3916680" cy="459700"/>
          </a:xfrm>
          <a:prstGeom prst="roundRect">
            <a:avLst/>
          </a:prstGeom>
          <a:solidFill>
            <a:srgbClr val="96DCF8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 err="1"/>
              <a:t>MXCuBE</a:t>
            </a:r>
            <a:r>
              <a:rPr lang="en-US" sz="2100" dirty="0"/>
              <a:t> Frontend (web)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7BBAC9A-DF7B-F926-7D18-3821E9257E4C}"/>
              </a:ext>
            </a:extLst>
          </p:cNvPr>
          <p:cNvSpPr/>
          <p:nvPr/>
        </p:nvSpPr>
        <p:spPr>
          <a:xfrm>
            <a:off x="3267838" y="1953970"/>
            <a:ext cx="822196" cy="246888"/>
          </a:xfrm>
          <a:prstGeom prst="rightArrow">
            <a:avLst/>
          </a:prstGeom>
          <a:solidFill>
            <a:srgbClr val="FF61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6319B7-7B0B-E59B-6AA1-48699FD9F343}"/>
              </a:ext>
            </a:extLst>
          </p:cNvPr>
          <p:cNvSpPr/>
          <p:nvPr/>
        </p:nvSpPr>
        <p:spPr>
          <a:xfrm>
            <a:off x="3267838" y="2708892"/>
            <a:ext cx="822196" cy="246888"/>
          </a:xfrm>
          <a:prstGeom prst="rightArrow">
            <a:avLst/>
          </a:prstGeom>
          <a:solidFill>
            <a:srgbClr val="FF61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B1458-3374-9B2B-C3AA-BB6F467B88B5}"/>
              </a:ext>
            </a:extLst>
          </p:cNvPr>
          <p:cNvSpPr txBox="1"/>
          <p:nvPr/>
        </p:nvSpPr>
        <p:spPr>
          <a:xfrm>
            <a:off x="4351782" y="3357885"/>
            <a:ext cx="3916680" cy="459700"/>
          </a:xfrm>
          <a:prstGeom prst="roundRect">
            <a:avLst/>
          </a:prstGeom>
          <a:solidFill>
            <a:srgbClr val="96DCF8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/>
              <a:t>LDAP -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40E9A8-0075-F012-B83A-35B5F657C97D}"/>
              </a:ext>
            </a:extLst>
          </p:cNvPr>
          <p:cNvSpPr txBox="1"/>
          <p:nvPr/>
        </p:nvSpPr>
        <p:spPr>
          <a:xfrm>
            <a:off x="4351782" y="4118746"/>
            <a:ext cx="3916680" cy="459700"/>
          </a:xfrm>
          <a:prstGeom prst="roundRect">
            <a:avLst/>
          </a:prstGeom>
          <a:solidFill>
            <a:srgbClr val="96DCF8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/>
              <a:t>REDIS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1E9E374-BC50-ACE5-1095-898EF62195D1}"/>
              </a:ext>
            </a:extLst>
          </p:cNvPr>
          <p:cNvSpPr/>
          <p:nvPr/>
        </p:nvSpPr>
        <p:spPr>
          <a:xfrm>
            <a:off x="3267838" y="3497285"/>
            <a:ext cx="822196" cy="246888"/>
          </a:xfrm>
          <a:prstGeom prst="rightArrow">
            <a:avLst/>
          </a:prstGeom>
          <a:solidFill>
            <a:srgbClr val="FF61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51B11A5-8F3B-6CA8-4168-0DC663FF5DCA}"/>
              </a:ext>
            </a:extLst>
          </p:cNvPr>
          <p:cNvSpPr/>
          <p:nvPr/>
        </p:nvSpPr>
        <p:spPr>
          <a:xfrm>
            <a:off x="3267838" y="4225152"/>
            <a:ext cx="822196" cy="246888"/>
          </a:xfrm>
          <a:prstGeom prst="rightArrow">
            <a:avLst/>
          </a:prstGeom>
          <a:solidFill>
            <a:srgbClr val="FF61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792EAC-9DF7-F302-FAF9-79BA1148CFEB}"/>
              </a:ext>
            </a:extLst>
          </p:cNvPr>
          <p:cNvSpPr txBox="1"/>
          <p:nvPr/>
        </p:nvSpPr>
        <p:spPr>
          <a:xfrm>
            <a:off x="4351782" y="4896723"/>
            <a:ext cx="3916680" cy="459700"/>
          </a:xfrm>
          <a:prstGeom prst="roundRect">
            <a:avLst/>
          </a:prstGeom>
          <a:solidFill>
            <a:srgbClr val="96DCF8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 err="1"/>
              <a:t>ISPyB</a:t>
            </a:r>
            <a:endParaRPr lang="en-US" sz="21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33AA5F3-3558-E757-A1CA-A74A64F693E9}"/>
              </a:ext>
            </a:extLst>
          </p:cNvPr>
          <p:cNvSpPr/>
          <p:nvPr/>
        </p:nvSpPr>
        <p:spPr>
          <a:xfrm>
            <a:off x="3267838" y="5003129"/>
            <a:ext cx="822196" cy="246888"/>
          </a:xfrm>
          <a:prstGeom prst="rightArrow">
            <a:avLst/>
          </a:prstGeom>
          <a:solidFill>
            <a:srgbClr val="FF61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9E48EB-776C-063D-5893-3B4A2BB4F34B}"/>
              </a:ext>
            </a:extLst>
          </p:cNvPr>
          <p:cNvSpPr txBox="1"/>
          <p:nvPr/>
        </p:nvSpPr>
        <p:spPr>
          <a:xfrm>
            <a:off x="4351782" y="5640468"/>
            <a:ext cx="3916680" cy="459700"/>
          </a:xfrm>
          <a:prstGeom prst="roundRect">
            <a:avLst/>
          </a:prstGeom>
          <a:solidFill>
            <a:srgbClr val="96DCF8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/>
              <a:t>MariaDB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DDC0371-B4D6-E87A-33BE-C2B89CC8FD0B}"/>
              </a:ext>
            </a:extLst>
          </p:cNvPr>
          <p:cNvSpPr/>
          <p:nvPr/>
        </p:nvSpPr>
        <p:spPr>
          <a:xfrm>
            <a:off x="3273934" y="5746874"/>
            <a:ext cx="822196" cy="246888"/>
          </a:xfrm>
          <a:prstGeom prst="rightArrow">
            <a:avLst/>
          </a:prstGeom>
          <a:solidFill>
            <a:srgbClr val="FF61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DF4F32-F9C1-1088-8D7B-9D349505F56A}"/>
              </a:ext>
            </a:extLst>
          </p:cNvPr>
          <p:cNvSpPr txBox="1"/>
          <p:nvPr/>
        </p:nvSpPr>
        <p:spPr>
          <a:xfrm>
            <a:off x="56388" y="1753362"/>
            <a:ext cx="1039368" cy="44180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r>
              <a:rPr lang="pl-PL" sz="2100" dirty="0" err="1"/>
              <a:t>Gitlab</a:t>
            </a:r>
            <a:endParaRPr lang="pl-PL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E9A46EC-ED57-4C9C-9379-880E70139BC7}"/>
              </a:ext>
            </a:extLst>
          </p:cNvPr>
          <p:cNvSpPr/>
          <p:nvPr/>
        </p:nvSpPr>
        <p:spPr>
          <a:xfrm>
            <a:off x="1192911" y="3744173"/>
            <a:ext cx="316992" cy="246888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87F96C-C543-5F03-4D89-120E7F29E41D}"/>
              </a:ext>
            </a:extLst>
          </p:cNvPr>
          <p:cNvSpPr txBox="1"/>
          <p:nvPr/>
        </p:nvSpPr>
        <p:spPr>
          <a:xfrm>
            <a:off x="3117933" y="1182615"/>
            <a:ext cx="1231795" cy="459700"/>
          </a:xfrm>
          <a:prstGeom prst="roundRect">
            <a:avLst/>
          </a:prstGeom>
          <a:solidFill>
            <a:srgbClr val="FF617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l-PL" sz="2100" dirty="0" err="1"/>
              <a:t>Makefile</a:t>
            </a:r>
            <a:endParaRPr lang="en-US" sz="2100" dirty="0"/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15A997-6127-324B-6B4A-32B7E5D64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35" y="1882419"/>
            <a:ext cx="3420776" cy="1554898"/>
          </a:xfrm>
          <a:prstGeom prst="rect">
            <a:avLst/>
          </a:prstGeo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E02E32-1ED3-D2EF-0273-D9E09DBC4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114" y="4553086"/>
            <a:ext cx="3553941" cy="16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65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7B735-B228-F6F6-2AE9-98C9FF97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1">
            <a:extLst>
              <a:ext uri="{FF2B5EF4-FFF2-40B4-BE49-F238E27FC236}">
                <a16:creationId xmlns:a16="http://schemas.microsoft.com/office/drawing/2014/main" id="{7D42C19D-A01A-6BBD-E782-75538C6EF1FE}"/>
              </a:ext>
            </a:extLst>
          </p:cNvPr>
          <p:cNvSpPr/>
          <p:nvPr/>
        </p:nvSpPr>
        <p:spPr>
          <a:xfrm>
            <a:off x="-22769" y="7515556"/>
            <a:ext cx="343427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D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Liberda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M Hermes, 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Koziol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N Stone, TP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Wrobel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600" i="1">
                <a:latin typeface="Times" panose="02020603050405020304" pitchFamily="18" charset="0"/>
                <a:cs typeface="Times" panose="02020603050405020304" pitchFamily="18" charset="0"/>
              </a:rPr>
              <a:t>Journal of </a:t>
            </a:r>
            <a:r>
              <a:rPr lang="en-US" sz="600" i="1" err="1">
                <a:latin typeface="Times" panose="02020603050405020304" pitchFamily="18" charset="0"/>
                <a:cs typeface="Times" panose="02020603050405020304" pitchFamily="18" charset="0"/>
              </a:rPr>
              <a:t>Biophotonics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8, 2020</a:t>
            </a:r>
            <a:endParaRPr lang="en-US" sz="600" i="0"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ytuł 4">
            <a:extLst>
              <a:ext uri="{FF2B5EF4-FFF2-40B4-BE49-F238E27FC236}">
                <a16:creationId xmlns:a16="http://schemas.microsoft.com/office/drawing/2014/main" id="{9A429C81-0C23-466B-2E34-63055648CB06}"/>
              </a:ext>
            </a:extLst>
          </p:cNvPr>
          <p:cNvSpPr txBox="1">
            <a:spLocks/>
          </p:cNvSpPr>
          <p:nvPr/>
        </p:nvSpPr>
        <p:spPr>
          <a:xfrm>
            <a:off x="333269" y="305472"/>
            <a:ext cx="10841342" cy="730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Progress on the ARYA Beamline</a:t>
            </a:r>
            <a:br>
              <a:rPr lang="en-US" sz="2400" b="1" dirty="0"/>
            </a:br>
            <a:r>
              <a:rPr lang="en-US" sz="2400" b="1" dirty="0"/>
              <a:t>Software - </a:t>
            </a:r>
            <a:r>
              <a:rPr lang="en-US" sz="2400" b="1" dirty="0" err="1"/>
              <a:t>MXCuBE</a:t>
            </a:r>
            <a:endParaRPr lang="en-US" sz="2200" b="1" dirty="0">
              <a:solidFill>
                <a:srgbClr val="2C2B2B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04BD458A-881F-FF24-882D-8571B029F1D2}"/>
              </a:ext>
            </a:extLst>
          </p:cNvPr>
          <p:cNvSpPr/>
          <p:nvPr/>
        </p:nvSpPr>
        <p:spPr>
          <a:xfrm>
            <a:off x="-8711" y="305472"/>
            <a:ext cx="222720" cy="64783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B1CC447D-8A60-263E-B756-8E6F9C9D9FF5}"/>
              </a:ext>
            </a:extLst>
          </p:cNvPr>
          <p:cNvCxnSpPr>
            <a:cxnSpLocks/>
          </p:cNvCxnSpPr>
          <p:nvPr/>
        </p:nvCxnSpPr>
        <p:spPr>
          <a:xfrm>
            <a:off x="2599765" y="6664954"/>
            <a:ext cx="9018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 descr="Obraz zawierający tekst, Czcionka, Grafika, projekt graficzny&#10;&#10;Opis wygenerowany automatycznie">
            <a:extLst>
              <a:ext uri="{FF2B5EF4-FFF2-40B4-BE49-F238E27FC236}">
                <a16:creationId xmlns:a16="http://schemas.microsoft.com/office/drawing/2014/main" id="{82B3961D-393D-9F4A-046F-7DD23863B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0" y="6437280"/>
            <a:ext cx="1815528" cy="3286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1ABA2D-5E1C-5729-1964-6699D3DB1222}"/>
              </a:ext>
            </a:extLst>
          </p:cNvPr>
          <p:cNvSpPr txBox="1"/>
          <p:nvPr/>
        </p:nvSpPr>
        <p:spPr>
          <a:xfrm>
            <a:off x="333269" y="1406906"/>
            <a:ext cx="391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mxcubecore</a:t>
            </a:r>
            <a:r>
              <a:rPr lang="en-US" dirty="0"/>
              <a:t>/</a:t>
            </a:r>
            <a:r>
              <a:rPr lang="en-US" dirty="0" err="1"/>
              <a:t>HardwareObjects</a:t>
            </a:r>
            <a:r>
              <a:rPr lang="en-US" dirty="0"/>
              <a:t>/SOLARIS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42EBD47-5C7A-F064-D907-6820E19F2CAA}"/>
              </a:ext>
            </a:extLst>
          </p:cNvPr>
          <p:cNvCxnSpPr>
            <a:cxnSpLocks/>
          </p:cNvCxnSpPr>
          <p:nvPr/>
        </p:nvCxnSpPr>
        <p:spPr>
          <a:xfrm>
            <a:off x="4251960" y="1591572"/>
            <a:ext cx="786384" cy="465828"/>
          </a:xfrm>
          <a:prstGeom prst="bentConnector3">
            <a:avLst>
              <a:gd name="adj1" fmla="val 2779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20A7B60-8361-4EA2-8862-160A04C5CE41}"/>
              </a:ext>
            </a:extLst>
          </p:cNvPr>
          <p:cNvSpPr txBox="1"/>
          <p:nvPr/>
        </p:nvSpPr>
        <p:spPr>
          <a:xfrm>
            <a:off x="5149665" y="2428590"/>
            <a:ext cx="590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ISPyBClinetArya.py (just authentication by LDAP)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A705A0E-ABF7-1C00-AC58-91C2E0E06F8E}"/>
              </a:ext>
            </a:extLst>
          </p:cNvPr>
          <p:cNvCxnSpPr>
            <a:cxnSpLocks/>
          </p:cNvCxnSpPr>
          <p:nvPr/>
        </p:nvCxnSpPr>
        <p:spPr>
          <a:xfrm>
            <a:off x="4471416" y="2057400"/>
            <a:ext cx="566928" cy="555856"/>
          </a:xfrm>
          <a:prstGeom prst="bentConnector3">
            <a:avLst>
              <a:gd name="adj1" fmla="val 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6757732-BBB3-D059-E74E-02B381F26787}"/>
              </a:ext>
            </a:extLst>
          </p:cNvPr>
          <p:cNvSpPr txBox="1"/>
          <p:nvPr/>
        </p:nvSpPr>
        <p:spPr>
          <a:xfrm>
            <a:off x="5149664" y="1872734"/>
            <a:ext cx="590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MachineInfoArya.py (ring </a:t>
            </a:r>
            <a:r>
              <a:rPr lang="en-US" dirty="0" err="1"/>
              <a:t>teamscurrent</a:t>
            </a:r>
            <a:r>
              <a:rPr lang="en-US" dirty="0"/>
              <a:t>, time to injection)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C69A18-0DAE-174A-E1EB-7BD1893FE21A}"/>
              </a:ext>
            </a:extLst>
          </p:cNvPr>
          <p:cNvSpPr txBox="1"/>
          <p:nvPr/>
        </p:nvSpPr>
        <p:spPr>
          <a:xfrm>
            <a:off x="366922" y="3721638"/>
            <a:ext cx="391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mxcubeweb</a:t>
            </a:r>
            <a:r>
              <a:rPr lang="en-US" dirty="0"/>
              <a:t>/</a:t>
            </a:r>
            <a:r>
              <a:rPr lang="en-US" dirty="0" err="1"/>
              <a:t>Arya_config</a:t>
            </a:r>
            <a:endParaRPr lang="en-US" dirty="0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E4B476E-8F64-BCCC-686C-1D68C7EABCD8}"/>
              </a:ext>
            </a:extLst>
          </p:cNvPr>
          <p:cNvCxnSpPr>
            <a:cxnSpLocks/>
          </p:cNvCxnSpPr>
          <p:nvPr/>
        </p:nvCxnSpPr>
        <p:spPr>
          <a:xfrm>
            <a:off x="2895600" y="3931900"/>
            <a:ext cx="786384" cy="465828"/>
          </a:xfrm>
          <a:prstGeom prst="bentConnector3">
            <a:avLst>
              <a:gd name="adj1" fmla="val 2779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FF5B70-B327-4F08-9970-38A5903289B1}"/>
              </a:ext>
            </a:extLst>
          </p:cNvPr>
          <p:cNvSpPr txBox="1"/>
          <p:nvPr/>
        </p:nvSpPr>
        <p:spPr>
          <a:xfrm>
            <a:off x="3770445" y="4165556"/>
            <a:ext cx="590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beamline.yaml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F6EBF-32E4-ED07-A8FA-237FC5FA2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770" y="2723090"/>
            <a:ext cx="1790950" cy="1000265"/>
          </a:xfrm>
          <a:prstGeom prst="rect">
            <a:avLst/>
          </a:prstGeom>
        </p:spPr>
      </p:pic>
      <p:pic>
        <p:nvPicPr>
          <p:cNvPr id="11" name="Picture 10" descr="A large white floor with white lines and orange lines&#10;&#10;AI-generated content may be incorrect.">
            <a:extLst>
              <a:ext uri="{FF2B5EF4-FFF2-40B4-BE49-F238E27FC236}">
                <a16:creationId xmlns:a16="http://schemas.microsoft.com/office/drawing/2014/main" id="{B6F90A18-3EE0-3477-72FC-CADCC124C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078" y="2922455"/>
            <a:ext cx="3918692" cy="29505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2A0D93-64B9-67B5-52F4-0E8A75C94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1546" y="4090970"/>
            <a:ext cx="1801295" cy="178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0C866-3A01-D9B2-241F-6AF0571A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1">
            <a:extLst>
              <a:ext uri="{FF2B5EF4-FFF2-40B4-BE49-F238E27FC236}">
                <a16:creationId xmlns:a16="http://schemas.microsoft.com/office/drawing/2014/main" id="{33ED539A-1FAB-1D85-C555-792E1DCCCAB2}"/>
              </a:ext>
            </a:extLst>
          </p:cNvPr>
          <p:cNvSpPr/>
          <p:nvPr/>
        </p:nvSpPr>
        <p:spPr>
          <a:xfrm>
            <a:off x="-22769" y="7515556"/>
            <a:ext cx="343427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D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Liberda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M Hermes, 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Koziol</a:t>
            </a:r>
            <a:r>
              <a:rPr lang="en-US" sz="600">
                <a:latin typeface="Times" panose="02020603050405020304" pitchFamily="18" charset="0"/>
                <a:cs typeface="Times" panose="02020603050405020304" pitchFamily="18" charset="0"/>
              </a:rPr>
              <a:t>, N Stone, TP </a:t>
            </a:r>
            <a:r>
              <a:rPr lang="en-US" sz="600" err="1">
                <a:latin typeface="Times" panose="02020603050405020304" pitchFamily="18" charset="0"/>
                <a:cs typeface="Times" panose="02020603050405020304" pitchFamily="18" charset="0"/>
              </a:rPr>
              <a:t>Wrobel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sz="600" i="1">
                <a:latin typeface="Times" panose="02020603050405020304" pitchFamily="18" charset="0"/>
                <a:cs typeface="Times" panose="02020603050405020304" pitchFamily="18" charset="0"/>
              </a:rPr>
              <a:t>Journal of </a:t>
            </a:r>
            <a:r>
              <a:rPr lang="en-US" sz="600" i="1" err="1">
                <a:latin typeface="Times" panose="02020603050405020304" pitchFamily="18" charset="0"/>
                <a:cs typeface="Times" panose="02020603050405020304" pitchFamily="18" charset="0"/>
              </a:rPr>
              <a:t>Biophotonics</a:t>
            </a:r>
            <a:r>
              <a:rPr lang="pl-PL" sz="600">
                <a:latin typeface="Times" panose="02020603050405020304" pitchFamily="18" charset="0"/>
                <a:cs typeface="Times" panose="02020603050405020304" pitchFamily="18" charset="0"/>
              </a:rPr>
              <a:t>, 8, 2020</a:t>
            </a:r>
            <a:endParaRPr lang="en-US" sz="600" i="0">
              <a:effectLst/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ytuł 4">
            <a:extLst>
              <a:ext uri="{FF2B5EF4-FFF2-40B4-BE49-F238E27FC236}">
                <a16:creationId xmlns:a16="http://schemas.microsoft.com/office/drawing/2014/main" id="{8B5C11A1-5A6F-36AB-2184-E0A4DDC781DF}"/>
              </a:ext>
            </a:extLst>
          </p:cNvPr>
          <p:cNvSpPr txBox="1">
            <a:spLocks/>
          </p:cNvSpPr>
          <p:nvPr/>
        </p:nvSpPr>
        <p:spPr>
          <a:xfrm>
            <a:off x="333269" y="305472"/>
            <a:ext cx="10841342" cy="730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/>
              <a:t>Acknowledgments</a:t>
            </a:r>
            <a:endParaRPr lang="en-US" sz="2200" b="1" dirty="0">
              <a:solidFill>
                <a:srgbClr val="2C2B2B"/>
              </a:solidFill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240EA306-1A0B-A665-EC62-C0EDFDF58BFB}"/>
              </a:ext>
            </a:extLst>
          </p:cNvPr>
          <p:cNvSpPr/>
          <p:nvPr/>
        </p:nvSpPr>
        <p:spPr>
          <a:xfrm>
            <a:off x="-8711" y="305472"/>
            <a:ext cx="222720" cy="64783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A5E8A0F5-E3CA-4A9C-F068-765E135E1208}"/>
              </a:ext>
            </a:extLst>
          </p:cNvPr>
          <p:cNvCxnSpPr>
            <a:cxnSpLocks/>
          </p:cNvCxnSpPr>
          <p:nvPr/>
        </p:nvCxnSpPr>
        <p:spPr>
          <a:xfrm>
            <a:off x="2599765" y="6664954"/>
            <a:ext cx="9018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az 3" descr="Obraz zawierający tekst, Czcionka, Grafika, projekt graficzny&#10;&#10;Opis wygenerowany automatycznie">
            <a:extLst>
              <a:ext uri="{FF2B5EF4-FFF2-40B4-BE49-F238E27FC236}">
                <a16:creationId xmlns:a16="http://schemas.microsoft.com/office/drawing/2014/main" id="{6A19435F-9A4E-C7EB-522E-6C56B09F6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0" y="6437280"/>
            <a:ext cx="1815528" cy="3286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116228-7FE6-E76A-0363-DF5DD5F946ED}"/>
              </a:ext>
            </a:extLst>
          </p:cNvPr>
          <p:cNvSpPr txBox="1"/>
          <p:nvPr/>
        </p:nvSpPr>
        <p:spPr>
          <a:xfrm>
            <a:off x="722376" y="1353312"/>
            <a:ext cx="77083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Many </a:t>
            </a:r>
            <a:r>
              <a:rPr lang="pl-PL" sz="2400" dirty="0" err="1"/>
              <a:t>thanks</a:t>
            </a:r>
            <a:r>
              <a:rPr lang="pl-PL" sz="2400" dirty="0"/>
              <a:t>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Marcus Oscarsson (ESRF)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Yan Walesch (ESRF)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Lais </a:t>
            </a:r>
            <a:r>
              <a:rPr lang="en-US" sz="2400" dirty="0" err="1"/>
              <a:t>Pessine</a:t>
            </a:r>
            <a:r>
              <a:rPr lang="en-US" sz="2400" dirty="0"/>
              <a:t> Do Carmo (ESS)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Marc </a:t>
            </a:r>
            <a:r>
              <a:rPr lang="en-US" sz="2400" dirty="0" err="1"/>
              <a:t>Armenter</a:t>
            </a:r>
            <a:r>
              <a:rPr lang="en-US" sz="2400" dirty="0"/>
              <a:t> Hierro (ALBA)</a:t>
            </a:r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Martin </a:t>
            </a:r>
            <a:r>
              <a:rPr lang="pl-PL" sz="2400" dirty="0" err="1"/>
              <a:t>Savko</a:t>
            </a:r>
            <a:r>
              <a:rPr lang="pl-PL" sz="2400" dirty="0"/>
              <a:t> (SOLEIL)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err="1"/>
              <a:t>Guilherme</a:t>
            </a:r>
            <a:r>
              <a:rPr lang="pl-PL" sz="2400" dirty="0"/>
              <a:t> De </a:t>
            </a:r>
            <a:r>
              <a:rPr lang="pl-PL" sz="2400" dirty="0" err="1"/>
              <a:t>Freitas</a:t>
            </a:r>
            <a:r>
              <a:rPr lang="pl-PL" sz="2400" dirty="0"/>
              <a:t> (DLS)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And </a:t>
            </a:r>
            <a:r>
              <a:rPr lang="pl-PL" sz="2400" dirty="0" err="1"/>
              <a:t>all</a:t>
            </a:r>
            <a:r>
              <a:rPr lang="pl-PL" sz="2400" dirty="0"/>
              <a:t> </a:t>
            </a:r>
            <a:r>
              <a:rPr lang="pl-PL" sz="2400" dirty="0" err="1"/>
              <a:t>MXCuBE</a:t>
            </a:r>
            <a:r>
              <a:rPr lang="pl-PL" sz="2400" dirty="0"/>
              <a:t>/</a:t>
            </a:r>
            <a:r>
              <a:rPr lang="pl-PL" sz="2400" dirty="0" err="1"/>
              <a:t>ISPyB</a:t>
            </a:r>
            <a:r>
              <a:rPr lang="pl-PL" sz="2400" dirty="0"/>
              <a:t> </a:t>
            </a:r>
            <a:r>
              <a:rPr lang="pl-PL" sz="2400" dirty="0" err="1"/>
              <a:t>community</a:t>
            </a:r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Owal 4">
            <a:extLst>
              <a:ext uri="{FF2B5EF4-FFF2-40B4-BE49-F238E27FC236}">
                <a16:creationId xmlns:a16="http://schemas.microsoft.com/office/drawing/2014/main" id="{BC8C04CF-DBF3-B71C-BE87-9E2E2D73C781}"/>
              </a:ext>
            </a:extLst>
          </p:cNvPr>
          <p:cNvSpPr/>
          <p:nvPr/>
        </p:nvSpPr>
        <p:spPr>
          <a:xfrm>
            <a:off x="8386163" y="3287089"/>
            <a:ext cx="1052140" cy="105214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/>
          </a:p>
        </p:txBody>
      </p:sp>
      <p:sp>
        <p:nvSpPr>
          <p:cNvPr id="7" name="Owal 7">
            <a:extLst>
              <a:ext uri="{FF2B5EF4-FFF2-40B4-BE49-F238E27FC236}">
                <a16:creationId xmlns:a16="http://schemas.microsoft.com/office/drawing/2014/main" id="{2B21FDB2-90F2-972E-D7AA-50E6A84F232A}"/>
              </a:ext>
            </a:extLst>
          </p:cNvPr>
          <p:cNvSpPr/>
          <p:nvPr/>
        </p:nvSpPr>
        <p:spPr>
          <a:xfrm>
            <a:off x="8381367" y="2409485"/>
            <a:ext cx="1052140" cy="105214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/>
          </a:p>
        </p:txBody>
      </p:sp>
      <p:sp>
        <p:nvSpPr>
          <p:cNvPr id="8" name="Owal 15" descr="Obraz zawierający osoba, ubrania, Ludzka twarz, Podbródek&#10;&#10;Zawartość wygenerowana przez AI może być niepoprawna.">
            <a:extLst>
              <a:ext uri="{FF2B5EF4-FFF2-40B4-BE49-F238E27FC236}">
                <a16:creationId xmlns:a16="http://schemas.microsoft.com/office/drawing/2014/main" id="{11332F3E-2ADE-3ADC-7AE6-3104FA8C46B0}"/>
              </a:ext>
            </a:extLst>
          </p:cNvPr>
          <p:cNvSpPr/>
          <p:nvPr/>
        </p:nvSpPr>
        <p:spPr>
          <a:xfrm>
            <a:off x="8430368" y="1106619"/>
            <a:ext cx="1052140" cy="105214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822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/>
          </a:p>
        </p:txBody>
      </p:sp>
      <p:sp>
        <p:nvSpPr>
          <p:cNvPr id="10" name="Owal 19">
            <a:extLst>
              <a:ext uri="{FF2B5EF4-FFF2-40B4-BE49-F238E27FC236}">
                <a16:creationId xmlns:a16="http://schemas.microsoft.com/office/drawing/2014/main" id="{D7DDE62F-BC24-E9EF-88CD-6AA0FA854158}"/>
              </a:ext>
            </a:extLst>
          </p:cNvPr>
          <p:cNvSpPr/>
          <p:nvPr/>
        </p:nvSpPr>
        <p:spPr>
          <a:xfrm>
            <a:off x="8403187" y="247395"/>
            <a:ext cx="1052140" cy="105214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/>
          </a:p>
        </p:txBody>
      </p:sp>
      <p:sp>
        <p:nvSpPr>
          <p:cNvPr id="11" name="pole tekstowe 9">
            <a:extLst>
              <a:ext uri="{FF2B5EF4-FFF2-40B4-BE49-F238E27FC236}">
                <a16:creationId xmlns:a16="http://schemas.microsoft.com/office/drawing/2014/main" id="{AA13A6FA-8255-E9BF-750F-DB3D23C99FD3}"/>
              </a:ext>
            </a:extLst>
          </p:cNvPr>
          <p:cNvSpPr txBox="1"/>
          <p:nvPr/>
        </p:nvSpPr>
        <p:spPr>
          <a:xfrm>
            <a:off x="9592235" y="502798"/>
            <a:ext cx="24308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Joanna Sławek</a:t>
            </a:r>
            <a:b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ARYA </a:t>
            </a:r>
            <a:r>
              <a:rPr kumimoji="0" lang="pl-PL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beamline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pl-PL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supervisor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pole tekstowe 13">
            <a:extLst>
              <a:ext uri="{FF2B5EF4-FFF2-40B4-BE49-F238E27FC236}">
                <a16:creationId xmlns:a16="http://schemas.microsoft.com/office/drawing/2014/main" id="{9AE9EA49-5865-BB94-3BC6-6D90084EC4C1}"/>
              </a:ext>
            </a:extLst>
          </p:cNvPr>
          <p:cNvSpPr txBox="1"/>
          <p:nvPr/>
        </p:nvSpPr>
        <p:spPr>
          <a:xfrm>
            <a:off x="9592235" y="1307371"/>
            <a:ext cx="2539497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l-PL" sz="1400" b="1">
                <a:solidFill>
                  <a:prstClr val="black"/>
                </a:solidFill>
                <a:latin typeface="Aptos" panose="02110004020202020204"/>
              </a:rPr>
              <a:t>Michał Gucwa</a:t>
            </a:r>
            <a:endParaRPr kumimoji="0" lang="pl-PL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ARYA </a:t>
            </a:r>
            <a:r>
              <a:rPr kumimoji="0" lang="pl-PL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beamline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lang="pl-PL" sz="1400" err="1">
                <a:solidFill>
                  <a:prstClr val="black"/>
                </a:solidFill>
                <a:latin typeface="Aptos" panose="02110004020202020204"/>
              </a:rPr>
              <a:t>scientist</a:t>
            </a:r>
            <a:endParaRPr kumimoji="0" lang="pl-PL" sz="14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pole tekstowe 19">
            <a:extLst>
              <a:ext uri="{FF2B5EF4-FFF2-40B4-BE49-F238E27FC236}">
                <a16:creationId xmlns:a16="http://schemas.microsoft.com/office/drawing/2014/main" id="{F5ECA5A3-41BF-DFFD-A7CD-F319367A4785}"/>
              </a:ext>
            </a:extLst>
          </p:cNvPr>
          <p:cNvSpPr txBox="1"/>
          <p:nvPr/>
        </p:nvSpPr>
        <p:spPr>
          <a:xfrm>
            <a:off x="9541839" y="2570298"/>
            <a:ext cx="2620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Tomasz Kołodziej</a:t>
            </a:r>
            <a:b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ARYA </a:t>
            </a:r>
            <a:r>
              <a:rPr kumimoji="0" lang="pl-PL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beamline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pl-PL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consultant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ole tekstowe 23">
            <a:extLst>
              <a:ext uri="{FF2B5EF4-FFF2-40B4-BE49-F238E27FC236}">
                <a16:creationId xmlns:a16="http://schemas.microsoft.com/office/drawing/2014/main" id="{BA510AF7-FB6E-07C7-9469-95A006AD571F}"/>
              </a:ext>
            </a:extLst>
          </p:cNvPr>
          <p:cNvSpPr txBox="1"/>
          <p:nvPr/>
        </p:nvSpPr>
        <p:spPr>
          <a:xfrm>
            <a:off x="9541839" y="3475915"/>
            <a:ext cx="2691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Maciej Kozak</a:t>
            </a:r>
            <a:b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ARYA </a:t>
            </a:r>
            <a:r>
              <a:rPr kumimoji="0" lang="pl-PL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beamline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pl-PL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consultant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ole tekstowe 10">
            <a:extLst>
              <a:ext uri="{FF2B5EF4-FFF2-40B4-BE49-F238E27FC236}">
                <a16:creationId xmlns:a16="http://schemas.microsoft.com/office/drawing/2014/main" id="{30B4E010-059A-1DAE-EDB0-2482D018776F}"/>
              </a:ext>
            </a:extLst>
          </p:cNvPr>
          <p:cNvSpPr txBox="1"/>
          <p:nvPr/>
        </p:nvSpPr>
        <p:spPr>
          <a:xfrm>
            <a:off x="10142211" y="107070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b="1"/>
              <a:t>TEAM</a:t>
            </a:r>
            <a:endParaRPr lang="pl-PL" b="1"/>
          </a:p>
        </p:txBody>
      </p:sp>
      <p:sp>
        <p:nvSpPr>
          <p:cNvPr id="16" name="pole tekstowe 10">
            <a:extLst>
              <a:ext uri="{FF2B5EF4-FFF2-40B4-BE49-F238E27FC236}">
                <a16:creationId xmlns:a16="http://schemas.microsoft.com/office/drawing/2014/main" id="{1D46375A-3E64-ACDF-5168-3255C120BF60}"/>
              </a:ext>
            </a:extLst>
          </p:cNvPr>
          <p:cNvSpPr txBox="1"/>
          <p:nvPr/>
        </p:nvSpPr>
        <p:spPr>
          <a:xfrm>
            <a:off x="9699173" y="2146267"/>
            <a:ext cx="1716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b="1"/>
              <a:t>CONSULTANTS</a:t>
            </a:r>
            <a:endParaRPr lang="pl-PL" b="1"/>
          </a:p>
        </p:txBody>
      </p:sp>
      <p:sp>
        <p:nvSpPr>
          <p:cNvPr id="17" name="pole tekstowe 10">
            <a:extLst>
              <a:ext uri="{FF2B5EF4-FFF2-40B4-BE49-F238E27FC236}">
                <a16:creationId xmlns:a16="http://schemas.microsoft.com/office/drawing/2014/main" id="{7B4E715E-A991-8DE3-877D-B26B31275659}"/>
              </a:ext>
            </a:extLst>
          </p:cNvPr>
          <p:cNvSpPr txBox="1"/>
          <p:nvPr/>
        </p:nvSpPr>
        <p:spPr>
          <a:xfrm>
            <a:off x="9824754" y="4296165"/>
            <a:ext cx="1793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b="1" err="1"/>
              <a:t>PhD</a:t>
            </a:r>
            <a:r>
              <a:rPr lang="pl-PL" sz="2000" b="1"/>
              <a:t> STUDENTS</a:t>
            </a:r>
            <a:endParaRPr lang="pl-PL" b="1"/>
          </a:p>
        </p:txBody>
      </p:sp>
      <p:sp>
        <p:nvSpPr>
          <p:cNvPr id="18" name="pole tekstowe 6">
            <a:extLst>
              <a:ext uri="{FF2B5EF4-FFF2-40B4-BE49-F238E27FC236}">
                <a16:creationId xmlns:a16="http://schemas.microsoft.com/office/drawing/2014/main" id="{5191D8D0-6150-ECDD-8831-C9CE9F1934B7}"/>
              </a:ext>
            </a:extLst>
          </p:cNvPr>
          <p:cNvSpPr txBox="1"/>
          <p:nvPr/>
        </p:nvSpPr>
        <p:spPr>
          <a:xfrm>
            <a:off x="9577869" y="4749111"/>
            <a:ext cx="2691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400" b="1">
                <a:solidFill>
                  <a:prstClr val="black"/>
                </a:solidFill>
                <a:latin typeface="Aptos" panose="02110004020202020204"/>
              </a:rPr>
              <a:t> Agnieszka </a:t>
            </a:r>
            <a:r>
              <a:rPr lang="pl-PL" sz="1400" b="1" err="1">
                <a:solidFill>
                  <a:prstClr val="black"/>
                </a:solidFill>
                <a:latin typeface="Aptos" panose="02110004020202020204"/>
              </a:rPr>
              <a:t>Klonecka</a:t>
            </a:r>
            <a:b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pl-PL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PhD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student</a:t>
            </a:r>
          </a:p>
        </p:txBody>
      </p:sp>
      <p:sp>
        <p:nvSpPr>
          <p:cNvPr id="19" name="Owal 37">
            <a:extLst>
              <a:ext uri="{FF2B5EF4-FFF2-40B4-BE49-F238E27FC236}">
                <a16:creationId xmlns:a16="http://schemas.microsoft.com/office/drawing/2014/main" id="{E1AED4A1-6C5F-6AD6-5A64-F9D48E4B6760}"/>
              </a:ext>
            </a:extLst>
          </p:cNvPr>
          <p:cNvSpPr/>
          <p:nvPr/>
        </p:nvSpPr>
        <p:spPr>
          <a:xfrm>
            <a:off x="8434266" y="5500388"/>
            <a:ext cx="1052140" cy="1052140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264" t="-5610" r="-22014" b="-48458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/>
          </a:p>
        </p:txBody>
      </p:sp>
      <p:sp>
        <p:nvSpPr>
          <p:cNvPr id="20" name="Owal 38">
            <a:extLst>
              <a:ext uri="{FF2B5EF4-FFF2-40B4-BE49-F238E27FC236}">
                <a16:creationId xmlns:a16="http://schemas.microsoft.com/office/drawing/2014/main" id="{BE0DED58-3DA9-5869-305F-EB8D13857A54}"/>
              </a:ext>
            </a:extLst>
          </p:cNvPr>
          <p:cNvSpPr/>
          <p:nvPr/>
        </p:nvSpPr>
        <p:spPr>
          <a:xfrm>
            <a:off x="8430368" y="4560675"/>
            <a:ext cx="1052140" cy="105214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l-PL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21" name="pole tekstowe 8">
            <a:extLst>
              <a:ext uri="{FF2B5EF4-FFF2-40B4-BE49-F238E27FC236}">
                <a16:creationId xmlns:a16="http://schemas.microsoft.com/office/drawing/2014/main" id="{AFE6023C-4AF1-DF45-7B53-82FE8753129F}"/>
              </a:ext>
            </a:extLst>
          </p:cNvPr>
          <p:cNvSpPr txBox="1"/>
          <p:nvPr/>
        </p:nvSpPr>
        <p:spPr>
          <a:xfrm>
            <a:off x="9574098" y="5615665"/>
            <a:ext cx="2691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400" b="1">
                <a:solidFill>
                  <a:prstClr val="black"/>
                </a:solidFill>
                <a:latin typeface="Aptos" panose="02110004020202020204"/>
              </a:rPr>
              <a:t>Jan Konopka</a:t>
            </a:r>
            <a:b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pl-PL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PhD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student</a:t>
            </a:r>
          </a:p>
        </p:txBody>
      </p:sp>
    </p:spTree>
    <p:extLst>
      <p:ext uri="{BB962C8B-B14F-4D97-AF65-F5344CB8AC3E}">
        <p14:creationId xmlns:p14="http://schemas.microsoft.com/office/powerpoint/2010/main" val="154363818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3f94a59-9b2a-4110-8b0e-905d22d4047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BC9F70AD67EA4090654FAEB6FF19DA" ma:contentTypeVersion="17" ma:contentTypeDescription="Utwórz nowy dokument." ma:contentTypeScope="" ma:versionID="5255981fafa401487c3c9b24dfaadc55">
  <xsd:schema xmlns:xsd="http://www.w3.org/2001/XMLSchema" xmlns:xs="http://www.w3.org/2001/XMLSchema" xmlns:p="http://schemas.microsoft.com/office/2006/metadata/properties" xmlns:ns3="53f94a59-9b2a-4110-8b0e-905d22d4047d" xmlns:ns4="a84502dd-aae6-4b48-87f1-8e40851e90cc" targetNamespace="http://schemas.microsoft.com/office/2006/metadata/properties" ma:root="true" ma:fieldsID="b24dd8c11aae5e7f3acb47c57214f53d" ns3:_="" ns4:_="">
    <xsd:import namespace="53f94a59-9b2a-4110-8b0e-905d22d4047d"/>
    <xsd:import namespace="a84502dd-aae6-4b48-87f1-8e40851e90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f94a59-9b2a-4110-8b0e-905d22d404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4502dd-aae6-4b48-87f1-8e40851e90c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5E4F80-1EC3-4C9B-8E3B-BCE9B06007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5CBADB-0BD6-4ADB-BA5C-B5908557B918}">
  <ds:schemaRefs>
    <ds:schemaRef ds:uri="53f94a59-9b2a-4110-8b0e-905d22d4047d"/>
    <ds:schemaRef ds:uri="a84502dd-aae6-4b48-87f1-8e40851e90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1651D4F-25FA-437C-A824-F1E98F154858}">
  <ds:schemaRefs>
    <ds:schemaRef ds:uri="53f94a59-9b2a-4110-8b0e-905d22d4047d"/>
    <ds:schemaRef ds:uri="a84502dd-aae6-4b48-87f1-8e40851e90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890</Words>
  <Application>Microsoft Office PowerPoint</Application>
  <PresentationFormat>Widescreen</PresentationFormat>
  <Paragraphs>122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Poppins</vt:lpstr>
      <vt:lpstr>Poppins Medium</vt:lpstr>
      <vt:lpstr>Times</vt:lpstr>
      <vt:lpstr>Motyw pakietu Office</vt:lpstr>
      <vt:lpstr>Current status of ARYA Macromolecular Crystallography beamline at SOLARIS NSRC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Joanna Kowalik</dc:creator>
  <cp:lastModifiedBy>Michał Gucwa</cp:lastModifiedBy>
  <cp:revision>9</cp:revision>
  <dcterms:created xsi:type="dcterms:W3CDTF">2022-04-21T09:26:44Z</dcterms:created>
  <dcterms:modified xsi:type="dcterms:W3CDTF">2025-11-19T06:24:09Z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0x0101003EBC9F70AD67EA4090654FAEB6FF19DA</vt:lpwstr>
  </property>
</Properties>
</file>